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8" r:id="rId2"/>
    <p:sldId id="256" r:id="rId3"/>
    <p:sldId id="257" r:id="rId4"/>
    <p:sldId id="260" r:id="rId5"/>
    <p:sldId id="259" r:id="rId6"/>
    <p:sldId id="261" r:id="rId7"/>
    <p:sldId id="262" r:id="rId8"/>
    <p:sldId id="263" r:id="rId9"/>
    <p:sldId id="264" r:id="rId10"/>
    <p:sldId id="265" r:id="rId11"/>
    <p:sldId id="268" r:id="rId12"/>
    <p:sldId id="269"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an Wells" initials="KW" lastIdx="0" clrIdx="0">
    <p:extLst>
      <p:ext uri="{19B8F6BF-5375-455C-9EA6-DF929625EA0E}">
        <p15:presenceInfo xmlns:p15="http://schemas.microsoft.com/office/powerpoint/2012/main" userId="Kristian Well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4235"/>
    <a:srgbClr val="6D6E70"/>
    <a:srgbClr val="D9C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6" d="100"/>
          <a:sy n="76" d="100"/>
        </p:scale>
        <p:origin x="26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2D1DEE-3232-8B4C-A3CF-6BAC3D8A32C9}" type="datetimeFigureOut">
              <a:rPr lang="en-US" smtClean="0"/>
              <a:t>4/29/2019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FC9E64-B987-3445-B1B7-28318FAF0434}" type="slidenum">
              <a:rPr lang="en-US" smtClean="0"/>
              <a:t>‹#›</a:t>
            </a:fld>
            <a:endParaRPr lang="en-US"/>
          </a:p>
        </p:txBody>
      </p:sp>
    </p:spTree>
    <p:extLst>
      <p:ext uri="{BB962C8B-B14F-4D97-AF65-F5344CB8AC3E}">
        <p14:creationId xmlns:p14="http://schemas.microsoft.com/office/powerpoint/2010/main" val="930269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ach Starter Splash">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31"/>
            <a:ext cx="12192000" cy="6858664"/>
          </a:xfrm>
          <a:prstGeom prst="rect">
            <a:avLst/>
          </a:prstGeom>
        </p:spPr>
      </p:pic>
    </p:spTree>
    <p:extLst>
      <p:ext uri="{BB962C8B-B14F-4D97-AF65-F5344CB8AC3E}">
        <p14:creationId xmlns:p14="http://schemas.microsoft.com/office/powerpoint/2010/main" val="2183609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430A452-E8C1-4191-BEA9-577823D697AD}" type="datetimeFigureOut">
              <a:rPr lang="en-AU" smtClean="0"/>
              <a:t>29/04/2019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3361650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1430A452-E8C1-4191-BEA9-577823D697AD}" type="datetimeFigureOut">
              <a:rPr lang="en-AU" smtClean="0"/>
              <a:t>29/04/2019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3611220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1430A452-E8C1-4191-BEA9-577823D697AD}" type="datetimeFigureOut">
              <a:rPr lang="en-AU" smtClean="0"/>
              <a:t>29/04/2019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60279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1430A452-E8C1-4191-BEA9-577823D697AD}" type="datetimeFigureOut">
              <a:rPr lang="en-AU" smtClean="0"/>
              <a:t>29/04/2019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2214677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30A452-E8C1-4191-BEA9-577823D697AD}" type="datetimeFigureOut">
              <a:rPr lang="en-AU" smtClean="0"/>
              <a:t>29/04/2019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3091479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430A452-E8C1-4191-BEA9-577823D697AD}" type="datetimeFigureOut">
              <a:rPr lang="en-AU" smtClean="0"/>
              <a:t>29/04/2019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114399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430A452-E8C1-4191-BEA9-577823D697AD}" type="datetimeFigureOut">
              <a:rPr lang="en-AU" smtClean="0"/>
              <a:t>29/04/2019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3032259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430A452-E8C1-4191-BEA9-577823D697AD}" type="datetimeFigureOut">
              <a:rPr lang="en-AU" smtClean="0"/>
              <a:t>29/04/2019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2470217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430A452-E8C1-4191-BEA9-577823D697AD}" type="datetimeFigureOut">
              <a:rPr lang="en-AU" smtClean="0"/>
              <a:t>29/04/2019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1774478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1430A452-E8C1-4191-BEA9-577823D697AD}" type="datetimeFigureOut">
              <a:rPr lang="en-AU" smtClean="0"/>
              <a:t>29/04/2019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8610600" y="6356350"/>
            <a:ext cx="2057400" cy="365125"/>
          </a:xfrm>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1959589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con 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lvl1pPr>
          </a:lstStyle>
          <a:p>
            <a:r>
              <a:rPr lang="en-AU" dirty="0"/>
              <a:t>Symbols</a:t>
            </a:r>
          </a:p>
        </p:txBody>
      </p:sp>
      <p:sp>
        <p:nvSpPr>
          <p:cNvPr id="3" name="Content Placeholder 2"/>
          <p:cNvSpPr>
            <a:spLocks noGrp="1"/>
          </p:cNvSpPr>
          <p:nvPr>
            <p:ph idx="1" hasCustomPrompt="1"/>
          </p:nvPr>
        </p:nvSpPr>
        <p:spPr>
          <a:xfrm>
            <a:off x="2235200" y="1825625"/>
            <a:ext cx="9118600" cy="435133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en-AU" dirty="0"/>
              <a:t>I do: my turn to talk. This is the explanation section of our lesson where you are required to listen.</a:t>
            </a:r>
          </a:p>
          <a:p>
            <a:endParaRPr lang="en-AU" dirty="0"/>
          </a:p>
          <a:p>
            <a:r>
              <a:rPr lang="en-AU" dirty="0"/>
              <a:t>We do: this is where we discuss or work on the concepts together.</a:t>
            </a:r>
          </a:p>
          <a:p>
            <a:endParaRPr lang="en-AU" dirty="0"/>
          </a:p>
          <a:p>
            <a:r>
              <a:rPr lang="en-AU" dirty="0"/>
              <a:t>You do: your turn to be involved. You may be working in a group or on an activity individually.</a:t>
            </a:r>
          </a:p>
        </p:txBody>
      </p:sp>
      <p:sp>
        <p:nvSpPr>
          <p:cNvPr id="4" name="Date Placeholder 3"/>
          <p:cNvSpPr>
            <a:spLocks noGrp="1"/>
          </p:cNvSpPr>
          <p:nvPr>
            <p:ph type="dt" sz="half" idx="10"/>
          </p:nvPr>
        </p:nvSpPr>
        <p:spPr/>
        <p:txBody>
          <a:bodyPr/>
          <a:lstStyle/>
          <a:p>
            <a:fld id="{1430A452-E8C1-4191-BEA9-577823D697AD}" type="datetimeFigureOut">
              <a:rPr lang="en-AU" smtClean="0"/>
              <a:t>29/04/2019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D9B1D3-87FE-4D50-93E1-DF0A22661CCB}"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4563606"/>
            <a:ext cx="1080000" cy="1080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1690688"/>
            <a:ext cx="1080000" cy="108000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3127147"/>
            <a:ext cx="1080000" cy="1080000"/>
          </a:xfrm>
          <a:prstGeom prst="rect">
            <a:avLst/>
          </a:prstGeom>
        </p:spPr>
      </p:pic>
    </p:spTree>
    <p:extLst>
      <p:ext uri="{BB962C8B-B14F-4D97-AF65-F5344CB8AC3E}">
        <p14:creationId xmlns:p14="http://schemas.microsoft.com/office/powerpoint/2010/main" val="288537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ach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1191986" y="6356350"/>
            <a:ext cx="2389414" cy="365125"/>
          </a:xfrm>
        </p:spPr>
        <p:txBody>
          <a:bodyPr/>
          <a:lstStyle/>
          <a:p>
            <a:fld id="{1430A452-E8C1-4191-BEA9-577823D697AD}" type="datetimeFigureOut">
              <a:rPr lang="en-AU" smtClean="0"/>
              <a:t>29/04/2019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8610600" y="6356350"/>
            <a:ext cx="1823357" cy="365125"/>
          </a:xfrm>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2874772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ach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idx="1"/>
          </p:nvPr>
        </p:nvSpPr>
        <p:spPr>
          <a:xfrm>
            <a:off x="838200" y="1825625"/>
            <a:ext cx="6169351"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1191986" y="6356350"/>
            <a:ext cx="2389414" cy="365125"/>
          </a:xfrm>
        </p:spPr>
        <p:txBody>
          <a:bodyPr/>
          <a:lstStyle/>
          <a:p>
            <a:fld id="{1430A452-E8C1-4191-BEA9-577823D697AD}" type="datetimeFigureOut">
              <a:rPr lang="en-AU" smtClean="0"/>
              <a:t>29/04/2019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8610600" y="6356350"/>
            <a:ext cx="1823357" cy="365125"/>
          </a:xfrm>
        </p:spPr>
        <p:txBody>
          <a:bodyPr/>
          <a:lstStyle/>
          <a:p>
            <a:fld id="{19D9B1D3-87FE-4D50-93E1-DF0A22661CCB}" type="slidenum">
              <a:rPr lang="en-AU" smtClean="0"/>
              <a:t>‹#›</a:t>
            </a:fld>
            <a:endParaRPr lang="en-AU"/>
          </a:p>
        </p:txBody>
      </p:sp>
      <p:sp>
        <p:nvSpPr>
          <p:cNvPr id="9" name="Picture Placeholder 8">
            <a:extLst>
              <a:ext uri="{FF2B5EF4-FFF2-40B4-BE49-F238E27FC236}">
                <a16:creationId xmlns:a16="http://schemas.microsoft.com/office/drawing/2014/main" id="{19AA55F9-6060-466E-8B6F-28F1DF353575}"/>
              </a:ext>
            </a:extLst>
          </p:cNvPr>
          <p:cNvSpPr>
            <a:spLocks noGrp="1"/>
          </p:cNvSpPr>
          <p:nvPr>
            <p:ph type="pic" sz="quarter" idx="13"/>
          </p:nvPr>
        </p:nvSpPr>
        <p:spPr>
          <a:xfrm>
            <a:off x="7144284" y="1820863"/>
            <a:ext cx="4209516" cy="4271962"/>
          </a:xfrm>
        </p:spPr>
        <p:txBody>
          <a:bodyPr/>
          <a:lstStyle/>
          <a:p>
            <a:r>
              <a:rPr lang="en-US" smtClean="0"/>
              <a:t>Click icon to add picture</a:t>
            </a:r>
            <a:endParaRPr lang="en-AU"/>
          </a:p>
        </p:txBody>
      </p:sp>
    </p:spTree>
    <p:extLst>
      <p:ext uri="{BB962C8B-B14F-4D97-AF65-F5344CB8AC3E}">
        <p14:creationId xmlns:p14="http://schemas.microsoft.com/office/powerpoint/2010/main" val="2300626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each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idx="1"/>
          </p:nvPr>
        </p:nvSpPr>
        <p:spPr>
          <a:xfrm>
            <a:off x="838200" y="1825625"/>
            <a:ext cx="6169351"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1191986" y="6356350"/>
            <a:ext cx="2389414" cy="365125"/>
          </a:xfrm>
        </p:spPr>
        <p:txBody>
          <a:bodyPr/>
          <a:lstStyle/>
          <a:p>
            <a:fld id="{1430A452-E8C1-4191-BEA9-577823D697AD}" type="datetimeFigureOut">
              <a:rPr lang="en-AU" smtClean="0"/>
              <a:t>29/04/2019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8610600" y="6356350"/>
            <a:ext cx="1823357" cy="365125"/>
          </a:xfrm>
        </p:spPr>
        <p:txBody>
          <a:bodyPr/>
          <a:lstStyle/>
          <a:p>
            <a:fld id="{19D9B1D3-87FE-4D50-93E1-DF0A22661CCB}" type="slidenum">
              <a:rPr lang="en-AU" smtClean="0"/>
              <a:t>‹#›</a:t>
            </a:fld>
            <a:endParaRPr lang="en-AU"/>
          </a:p>
        </p:txBody>
      </p:sp>
      <p:sp>
        <p:nvSpPr>
          <p:cNvPr id="9" name="Picture Placeholder 8">
            <a:extLst>
              <a:ext uri="{FF2B5EF4-FFF2-40B4-BE49-F238E27FC236}">
                <a16:creationId xmlns:a16="http://schemas.microsoft.com/office/drawing/2014/main" id="{19AA55F9-6060-466E-8B6F-28F1DF353575}"/>
              </a:ext>
            </a:extLst>
          </p:cNvPr>
          <p:cNvSpPr>
            <a:spLocks noGrp="1"/>
          </p:cNvSpPr>
          <p:nvPr>
            <p:ph type="pic" sz="quarter" idx="13"/>
          </p:nvPr>
        </p:nvSpPr>
        <p:spPr>
          <a:xfrm>
            <a:off x="7144284" y="1820863"/>
            <a:ext cx="4209516" cy="4271962"/>
          </a:xfrm>
        </p:spPr>
        <p:txBody>
          <a:bodyPr/>
          <a:lstStyle/>
          <a:p>
            <a:r>
              <a:rPr lang="en-US" smtClean="0"/>
              <a:t>Click icon to add picture</a:t>
            </a:r>
            <a:endParaRPr lang="en-AU"/>
          </a:p>
        </p:txBody>
      </p:sp>
      <p:pic>
        <p:nvPicPr>
          <p:cNvPr id="10" name="Picture 9">
            <a:extLst>
              <a:ext uri="{FF2B5EF4-FFF2-40B4-BE49-F238E27FC236}">
                <a16:creationId xmlns:a16="http://schemas.microsoft.com/office/drawing/2014/main" id="{847AB382-4C57-487C-A11B-4691B8BF33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17174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tudent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1191986" y="6356350"/>
            <a:ext cx="2389414" cy="365125"/>
          </a:xfrm>
        </p:spPr>
        <p:txBody>
          <a:bodyPr/>
          <a:lstStyle/>
          <a:p>
            <a:fld id="{1430A452-E8C1-4191-BEA9-577823D697AD}" type="datetimeFigureOut">
              <a:rPr lang="en-AU" smtClean="0"/>
              <a:t>29/04/2019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8610600" y="6356350"/>
            <a:ext cx="1823357" cy="365125"/>
          </a:xfrm>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4291306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eacher and Stud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1191986" y="6356350"/>
            <a:ext cx="2389414" cy="365125"/>
          </a:xfrm>
        </p:spPr>
        <p:txBody>
          <a:bodyPr/>
          <a:lstStyle/>
          <a:p>
            <a:fld id="{1430A452-E8C1-4191-BEA9-577823D697AD}" type="datetimeFigureOut">
              <a:rPr lang="en-AU" smtClean="0"/>
              <a:t>29/04/2019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8610600" y="6356350"/>
            <a:ext cx="1823357" cy="365125"/>
          </a:xfrm>
        </p:spPr>
        <p:txBody>
          <a:bodyPr/>
          <a:lstStyle/>
          <a:p>
            <a:fld id="{19D9B1D3-87FE-4D50-93E1-DF0A22661CCB}"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05276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430A452-E8C1-4191-BEA9-577823D697AD}" type="datetimeFigureOut">
              <a:rPr lang="en-AU" smtClean="0"/>
              <a:t>29/04/2019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1742985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0F37C42-6701-478B-9013-D1C62D45C4D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30A452-E8C1-4191-BEA9-577823D697AD}" type="datetimeFigureOut">
              <a:rPr lang="en-AU" smtClean="0"/>
              <a:t>29/04/2019</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01121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D9B1D3-87FE-4D50-93E1-DF0A22661CCB}" type="slidenum">
              <a:rPr lang="en-AU" smtClean="0"/>
              <a:t>‹#›</a:t>
            </a:fld>
            <a:endParaRPr lang="en-AU"/>
          </a:p>
        </p:txBody>
      </p:sp>
    </p:spTree>
    <p:extLst>
      <p:ext uri="{BB962C8B-B14F-4D97-AF65-F5344CB8AC3E}">
        <p14:creationId xmlns:p14="http://schemas.microsoft.com/office/powerpoint/2010/main" val="2522571764"/>
      </p:ext>
    </p:extLst>
  </p:cSld>
  <p:clrMap bg1="lt1" tx1="dk1" bg2="lt2" tx2="dk2" accent1="accent1" accent2="accent2" accent3="accent3" accent4="accent4" accent5="accent5" accent6="accent6" hlink="hlink" folHlink="folHlink"/>
  <p:sldLayoutIdLst>
    <p:sldLayoutId id="2147483663" r:id="rId1"/>
    <p:sldLayoutId id="2147483649" r:id="rId2"/>
    <p:sldLayoutId id="2147483664" r:id="rId3"/>
    <p:sldLayoutId id="2147483650" r:id="rId4"/>
    <p:sldLayoutId id="2147483665" r:id="rId5"/>
    <p:sldLayoutId id="2147483666" r:id="rId6"/>
    <p:sldLayoutId id="2147483661" r:id="rId7"/>
    <p:sldLayoutId id="2147483662" r:id="rId8"/>
    <p:sldLayoutId id="2147483660"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Lst>
  <p:txStyles>
    <p:titleStyle>
      <a:lvl1pPr algn="ctr"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teachstarter.com/au/teaching-resource/waste-management-investigation-much-waste-throw-away/"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solidFill>
                  <a:srgbClr val="534235"/>
                </a:solidFill>
              </a:rPr>
              <a:t>Teacher Notes</a:t>
            </a:r>
          </a:p>
        </p:txBody>
      </p:sp>
      <p:sp>
        <p:nvSpPr>
          <p:cNvPr id="5" name="Content Placeholder 4"/>
          <p:cNvSpPr>
            <a:spLocks noGrp="1"/>
          </p:cNvSpPr>
          <p:nvPr>
            <p:ph idx="1"/>
          </p:nvPr>
        </p:nvSpPr>
        <p:spPr/>
        <p:txBody>
          <a:bodyPr/>
          <a:lstStyle/>
          <a:p>
            <a:endParaRPr lang="en-AU" dirty="0">
              <a:solidFill>
                <a:srgbClr val="534235"/>
              </a:solidFill>
            </a:endParaRPr>
          </a:p>
        </p:txBody>
      </p:sp>
    </p:spTree>
    <p:extLst>
      <p:ext uri="{BB962C8B-B14F-4D97-AF65-F5344CB8AC3E}">
        <p14:creationId xmlns:p14="http://schemas.microsoft.com/office/powerpoint/2010/main" val="1152616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D8EAC-5B39-4CB0-A39D-F1A385698974}"/>
              </a:ext>
            </a:extLst>
          </p:cNvPr>
          <p:cNvSpPr>
            <a:spLocks noGrp="1"/>
          </p:cNvSpPr>
          <p:nvPr>
            <p:ph type="title"/>
          </p:nvPr>
        </p:nvSpPr>
        <p:spPr/>
        <p:txBody>
          <a:bodyPr/>
          <a:lstStyle/>
          <a:p>
            <a:r>
              <a:rPr lang="en-AU" dirty="0">
                <a:solidFill>
                  <a:srgbClr val="534235"/>
                </a:solidFill>
              </a:rPr>
              <a:t>Will Processed Materials Last Forever? </a:t>
            </a:r>
          </a:p>
        </p:txBody>
      </p:sp>
      <p:sp>
        <p:nvSpPr>
          <p:cNvPr id="3" name="Content Placeholder 2">
            <a:extLst>
              <a:ext uri="{FF2B5EF4-FFF2-40B4-BE49-F238E27FC236}">
                <a16:creationId xmlns:a16="http://schemas.microsoft.com/office/drawing/2014/main" id="{10EAD85E-3E08-4708-A3F5-741F4F26BF5F}"/>
              </a:ext>
            </a:extLst>
          </p:cNvPr>
          <p:cNvSpPr>
            <a:spLocks noGrp="1"/>
          </p:cNvSpPr>
          <p:nvPr>
            <p:ph idx="1"/>
          </p:nvPr>
        </p:nvSpPr>
        <p:spPr/>
        <p:txBody>
          <a:bodyPr/>
          <a:lstStyle/>
          <a:p>
            <a:pPr marL="0" indent="0">
              <a:buNone/>
            </a:pPr>
            <a:r>
              <a:rPr lang="en-AU" dirty="0">
                <a:solidFill>
                  <a:srgbClr val="534235"/>
                </a:solidFill>
              </a:rPr>
              <a:t>Humans kept producing and processing. For a time, it was good. If we needed something new, we acquired it - casting aside the broken, used, outdated and unfashionable objects no longer needed. It was a throw-away society of overconsumption which eventually put us in a troublesome situation. We are dealing with the consequences today.</a:t>
            </a:r>
          </a:p>
        </p:txBody>
      </p:sp>
      <p:pic>
        <p:nvPicPr>
          <p:cNvPr id="7" name="Picture Placeholder 6">
            <a:extLst>
              <a:ext uri="{FF2B5EF4-FFF2-40B4-BE49-F238E27FC236}">
                <a16:creationId xmlns:a16="http://schemas.microsoft.com/office/drawing/2014/main" id="{423A5EBB-92BE-499D-8A68-11BF0B5BFD05}"/>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7109203" y="1820863"/>
            <a:ext cx="3870960" cy="3870960"/>
          </a:xfrm>
        </p:spPr>
      </p:pic>
    </p:spTree>
    <p:extLst>
      <p:ext uri="{BB962C8B-B14F-4D97-AF65-F5344CB8AC3E}">
        <p14:creationId xmlns:p14="http://schemas.microsoft.com/office/powerpoint/2010/main" val="1705253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F78696-50AC-4BF5-A217-AD9D6ACE501C}"/>
              </a:ext>
            </a:extLst>
          </p:cNvPr>
          <p:cNvSpPr>
            <a:spLocks noGrp="1"/>
          </p:cNvSpPr>
          <p:nvPr>
            <p:ph type="title"/>
          </p:nvPr>
        </p:nvSpPr>
        <p:spPr/>
        <p:txBody>
          <a:bodyPr/>
          <a:lstStyle/>
          <a:p>
            <a:r>
              <a:rPr lang="en-AU" dirty="0">
                <a:solidFill>
                  <a:srgbClr val="534235"/>
                </a:solidFill>
              </a:rPr>
              <a:t>Processed Materials - True or False?</a:t>
            </a:r>
          </a:p>
        </p:txBody>
      </p:sp>
      <p:sp>
        <p:nvSpPr>
          <p:cNvPr id="5" name="Content Placeholder 4">
            <a:extLst>
              <a:ext uri="{FF2B5EF4-FFF2-40B4-BE49-F238E27FC236}">
                <a16:creationId xmlns:a16="http://schemas.microsoft.com/office/drawing/2014/main" id="{A180873B-02A3-46BB-BA67-A0D0E105BE69}"/>
              </a:ext>
            </a:extLst>
          </p:cNvPr>
          <p:cNvSpPr>
            <a:spLocks noGrp="1"/>
          </p:cNvSpPr>
          <p:nvPr>
            <p:ph idx="1"/>
          </p:nvPr>
        </p:nvSpPr>
        <p:spPr/>
        <p:txBody>
          <a:bodyPr/>
          <a:lstStyle/>
          <a:p>
            <a:pPr marL="0" indent="0">
              <a:buNone/>
            </a:pPr>
            <a:r>
              <a:rPr lang="en-AU" dirty="0">
                <a:solidFill>
                  <a:srgbClr val="534235"/>
                </a:solidFill>
              </a:rPr>
              <a:t>Put your hands up for ‘true’ and cross your arms for ‘false’. </a:t>
            </a:r>
          </a:p>
          <a:p>
            <a:pPr marL="0" indent="0">
              <a:buNone/>
            </a:pPr>
            <a:r>
              <a:rPr lang="en-AU" dirty="0">
                <a:solidFill>
                  <a:srgbClr val="534235"/>
                </a:solidFill>
              </a:rPr>
              <a:t>Discuss your answers as a class.</a:t>
            </a:r>
          </a:p>
          <a:p>
            <a:pPr marL="514350" indent="-514350">
              <a:buAutoNum type="arabicPeriod"/>
            </a:pPr>
            <a:r>
              <a:rPr lang="en-AU" dirty="0">
                <a:solidFill>
                  <a:srgbClr val="534235"/>
                </a:solidFill>
              </a:rPr>
              <a:t>Plastic is a material found in nature.</a:t>
            </a:r>
          </a:p>
          <a:p>
            <a:pPr marL="514350" indent="-514350">
              <a:buAutoNum type="arabicPeriod"/>
            </a:pPr>
            <a:r>
              <a:rPr lang="en-AU" dirty="0">
                <a:solidFill>
                  <a:srgbClr val="534235"/>
                </a:solidFill>
              </a:rPr>
              <a:t>Concrete was invented in the 1970s.</a:t>
            </a:r>
          </a:p>
          <a:p>
            <a:pPr marL="514350" indent="-514350">
              <a:buAutoNum type="arabicPeriod"/>
            </a:pPr>
            <a:r>
              <a:rPr lang="en-AU" dirty="0">
                <a:solidFill>
                  <a:srgbClr val="534235"/>
                </a:solidFill>
              </a:rPr>
              <a:t>Your clothes are made from 100% natural materials.</a:t>
            </a:r>
          </a:p>
          <a:p>
            <a:pPr marL="514350" indent="-514350">
              <a:buAutoNum type="arabicPeriod"/>
            </a:pPr>
            <a:r>
              <a:rPr lang="en-AU" dirty="0">
                <a:solidFill>
                  <a:srgbClr val="534235"/>
                </a:solidFill>
              </a:rPr>
              <a:t>Plastic bags break down around 100 times slower than paper bags.</a:t>
            </a:r>
          </a:p>
          <a:p>
            <a:pPr marL="514350" indent="-514350">
              <a:buAutoNum type="arabicPeriod"/>
            </a:pPr>
            <a:r>
              <a:rPr lang="en-AU" dirty="0">
                <a:solidFill>
                  <a:srgbClr val="534235"/>
                </a:solidFill>
              </a:rPr>
              <a:t>Most houses are made from both natural and processed materials.</a:t>
            </a:r>
          </a:p>
        </p:txBody>
      </p:sp>
    </p:spTree>
    <p:extLst>
      <p:ext uri="{BB962C8B-B14F-4D97-AF65-F5344CB8AC3E}">
        <p14:creationId xmlns:p14="http://schemas.microsoft.com/office/powerpoint/2010/main" val="918985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8C460-03C7-4ADD-AAD9-6B51B9532BC1}"/>
              </a:ext>
            </a:extLst>
          </p:cNvPr>
          <p:cNvSpPr>
            <a:spLocks noGrp="1"/>
          </p:cNvSpPr>
          <p:nvPr>
            <p:ph type="title"/>
          </p:nvPr>
        </p:nvSpPr>
        <p:spPr/>
        <p:txBody>
          <a:bodyPr/>
          <a:lstStyle/>
          <a:p>
            <a:r>
              <a:rPr lang="en-AU" dirty="0">
                <a:solidFill>
                  <a:srgbClr val="534235"/>
                </a:solidFill>
              </a:rPr>
              <a:t>Processed Materials - Answers</a:t>
            </a:r>
          </a:p>
        </p:txBody>
      </p:sp>
      <p:sp>
        <p:nvSpPr>
          <p:cNvPr id="3" name="Content Placeholder 2">
            <a:extLst>
              <a:ext uri="{FF2B5EF4-FFF2-40B4-BE49-F238E27FC236}">
                <a16:creationId xmlns:a16="http://schemas.microsoft.com/office/drawing/2014/main" id="{499F0F28-0E06-4448-8824-89B5B9C60F8B}"/>
              </a:ext>
            </a:extLst>
          </p:cNvPr>
          <p:cNvSpPr>
            <a:spLocks noGrp="1"/>
          </p:cNvSpPr>
          <p:nvPr>
            <p:ph idx="1"/>
          </p:nvPr>
        </p:nvSpPr>
        <p:spPr/>
        <p:txBody>
          <a:bodyPr>
            <a:normAutofit lnSpcReduction="10000"/>
          </a:bodyPr>
          <a:lstStyle/>
          <a:p>
            <a:pPr marL="514350" indent="-514350">
              <a:buAutoNum type="arabicPeriod"/>
            </a:pPr>
            <a:r>
              <a:rPr lang="en-AU" dirty="0">
                <a:solidFill>
                  <a:srgbClr val="534235"/>
                </a:solidFill>
              </a:rPr>
              <a:t>False - Plastic must be manufactured, so it is a processed material.</a:t>
            </a:r>
          </a:p>
          <a:p>
            <a:pPr marL="514350" indent="-514350">
              <a:buAutoNum type="arabicPeriod"/>
            </a:pPr>
            <a:r>
              <a:rPr lang="en-AU" dirty="0">
                <a:solidFill>
                  <a:srgbClr val="534235"/>
                </a:solidFill>
              </a:rPr>
              <a:t>False - Concrete has been around for at least 2000 years (although between 500 CE and the 13th century, the knowledge for making concrete was lost!)</a:t>
            </a:r>
          </a:p>
          <a:p>
            <a:pPr marL="514350" indent="-514350">
              <a:buAutoNum type="arabicPeriod"/>
            </a:pPr>
            <a:r>
              <a:rPr lang="en-AU" dirty="0">
                <a:solidFill>
                  <a:srgbClr val="534235"/>
                </a:solidFill>
              </a:rPr>
              <a:t>Probably false (but check your clothing tags just in case) - Cotton and wool are natural, but polyester and nylon are not.</a:t>
            </a:r>
          </a:p>
          <a:p>
            <a:pPr marL="514350" indent="-514350">
              <a:buAutoNum type="arabicPeriod"/>
            </a:pPr>
            <a:r>
              <a:rPr lang="en-AU" dirty="0">
                <a:solidFill>
                  <a:srgbClr val="534235"/>
                </a:solidFill>
              </a:rPr>
              <a:t>True - Paper bags take about a month to break down, but plastic bags can take 10 years.</a:t>
            </a:r>
          </a:p>
          <a:p>
            <a:pPr marL="514350" indent="-514350">
              <a:buAutoNum type="arabicPeriod"/>
            </a:pPr>
            <a:r>
              <a:rPr lang="en-AU" dirty="0">
                <a:solidFill>
                  <a:srgbClr val="534235"/>
                </a:solidFill>
              </a:rPr>
              <a:t>True - Woods and many metals are natural in origin, whereas most other construction materials are usually processed.</a:t>
            </a:r>
          </a:p>
        </p:txBody>
      </p:sp>
    </p:spTree>
    <p:extLst>
      <p:ext uri="{BB962C8B-B14F-4D97-AF65-F5344CB8AC3E}">
        <p14:creationId xmlns:p14="http://schemas.microsoft.com/office/powerpoint/2010/main" val="3120299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98B72C-4473-41FA-9C8C-4F65F83ECBA3}"/>
              </a:ext>
            </a:extLst>
          </p:cNvPr>
          <p:cNvSpPr>
            <a:spLocks noGrp="1"/>
          </p:cNvSpPr>
          <p:nvPr>
            <p:ph type="title"/>
          </p:nvPr>
        </p:nvSpPr>
        <p:spPr/>
        <p:txBody>
          <a:bodyPr/>
          <a:lstStyle/>
          <a:p>
            <a:r>
              <a:rPr lang="en-AU" dirty="0">
                <a:solidFill>
                  <a:srgbClr val="534235"/>
                </a:solidFill>
              </a:rPr>
              <a:t>Waste Management Investigation</a:t>
            </a:r>
          </a:p>
        </p:txBody>
      </p:sp>
      <p:sp>
        <p:nvSpPr>
          <p:cNvPr id="5" name="Content Placeholder 4">
            <a:extLst>
              <a:ext uri="{FF2B5EF4-FFF2-40B4-BE49-F238E27FC236}">
                <a16:creationId xmlns:a16="http://schemas.microsoft.com/office/drawing/2014/main" id="{99FF0B95-A4BC-47D7-B47F-6DBAACA8CB07}"/>
              </a:ext>
            </a:extLst>
          </p:cNvPr>
          <p:cNvSpPr>
            <a:spLocks noGrp="1"/>
          </p:cNvSpPr>
          <p:nvPr>
            <p:ph idx="1"/>
          </p:nvPr>
        </p:nvSpPr>
        <p:spPr>
          <a:xfrm>
            <a:off x="838200" y="1825625"/>
            <a:ext cx="6313098" cy="4351338"/>
          </a:xfrm>
        </p:spPr>
        <p:txBody>
          <a:bodyPr>
            <a:normAutofit/>
          </a:bodyPr>
          <a:lstStyle/>
          <a:p>
            <a:pPr marL="0" indent="0">
              <a:buNone/>
            </a:pPr>
            <a:r>
              <a:rPr lang="en-AU" dirty="0">
                <a:solidFill>
                  <a:srgbClr val="534235"/>
                </a:solidFill>
              </a:rPr>
              <a:t>Waste is one of the most significant environmental issues of the 21st century. Use this </a:t>
            </a:r>
            <a:r>
              <a:rPr lang="en-AU" i="1" dirty="0">
                <a:solidFill>
                  <a:srgbClr val="534235"/>
                </a:solidFill>
                <a:hlinkClick r:id="rId2">
                  <a:extLst>
                    <a:ext uri="{A12FA001-AC4F-418D-AE19-62706E023703}">
                      <ahyp:hlinkClr xmlns:ahyp="http://schemas.microsoft.com/office/drawing/2018/hyperlinkcolor" xmlns="" val="tx"/>
                    </a:ext>
                  </a:extLst>
                </a:hlinkClick>
              </a:rPr>
              <a:t>Waste Management Investigation</a:t>
            </a:r>
            <a:r>
              <a:rPr lang="en-AU" i="1" dirty="0">
                <a:solidFill>
                  <a:srgbClr val="534235"/>
                </a:solidFill>
              </a:rPr>
              <a:t> </a:t>
            </a:r>
            <a:r>
              <a:rPr lang="en-AU" dirty="0">
                <a:solidFill>
                  <a:srgbClr val="534235"/>
                </a:solidFill>
              </a:rPr>
              <a:t>to collect, measure and record the waste in one of the classroom rubbish bins in your school. </a:t>
            </a:r>
          </a:p>
          <a:p>
            <a:pPr marL="0" indent="0">
              <a:buNone/>
            </a:pPr>
            <a:r>
              <a:rPr lang="en-AU" dirty="0">
                <a:solidFill>
                  <a:srgbClr val="534235"/>
                </a:solidFill>
              </a:rPr>
              <a:t>After analysing the data, design a poster to inform others of the actions they can take to reduce the waste thrown away in their classrooms.</a:t>
            </a:r>
          </a:p>
        </p:txBody>
      </p:sp>
      <p:pic>
        <p:nvPicPr>
          <p:cNvPr id="9" name="Picture Placeholder 5">
            <a:extLst>
              <a:ext uri="{FF2B5EF4-FFF2-40B4-BE49-F238E27FC236}">
                <a16:creationId xmlns:a16="http://schemas.microsoft.com/office/drawing/2014/main" id="{66E70945-9EFD-443D-95B9-A7AF6315BE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28" t="-1857" r="-1261" b="-1970"/>
          <a:stretch/>
        </p:blipFill>
        <p:spPr>
          <a:xfrm>
            <a:off x="7134046" y="1725192"/>
            <a:ext cx="3937529" cy="4001135"/>
          </a:xfrm>
          <a:prstGeom prst="rect">
            <a:avLst/>
          </a:prstGeom>
        </p:spPr>
      </p:pic>
    </p:spTree>
    <p:extLst>
      <p:ext uri="{BB962C8B-B14F-4D97-AF65-F5344CB8AC3E}">
        <p14:creationId xmlns:p14="http://schemas.microsoft.com/office/powerpoint/2010/main" val="1143831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8610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Symbols</a:t>
            </a:r>
          </a:p>
        </p:txBody>
      </p:sp>
      <p:sp>
        <p:nvSpPr>
          <p:cNvPr id="5" name="Content Placeholder 4"/>
          <p:cNvSpPr>
            <a:spLocks noGrp="1"/>
          </p:cNvSpPr>
          <p:nvPr>
            <p:ph idx="1"/>
          </p:nvPr>
        </p:nvSpPr>
        <p:spPr/>
        <p:txBody>
          <a:bodyPr/>
          <a:lstStyle/>
          <a:p>
            <a:r>
              <a:rPr lang="en-AU" dirty="0"/>
              <a:t>I do: my turn to talk. This is the explanation section of our lesson where you are required to listen.</a:t>
            </a:r>
          </a:p>
          <a:p>
            <a:endParaRPr lang="en-AU" dirty="0"/>
          </a:p>
          <a:p>
            <a:r>
              <a:rPr lang="en-AU" dirty="0"/>
              <a:t>We do: this is where we discuss or work on the concepts together.</a:t>
            </a:r>
          </a:p>
          <a:p>
            <a:endParaRPr lang="en-AU" dirty="0"/>
          </a:p>
          <a:p>
            <a:r>
              <a:rPr lang="en-AU" dirty="0"/>
              <a:t>You do: your turn to be involved. You may be working in a group or on an activity individually.</a:t>
            </a:r>
          </a:p>
        </p:txBody>
      </p:sp>
    </p:spTree>
    <p:extLst>
      <p:ext uri="{BB962C8B-B14F-4D97-AF65-F5344CB8AC3E}">
        <p14:creationId xmlns:p14="http://schemas.microsoft.com/office/powerpoint/2010/main" val="396091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171F28-FE17-8146-8591-DE1619B42E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1213" y="2171350"/>
            <a:ext cx="8349574" cy="2515301"/>
          </a:xfrm>
          <a:prstGeom prst="rect">
            <a:avLst/>
          </a:prstGeom>
        </p:spPr>
      </p:pic>
    </p:spTree>
    <p:extLst>
      <p:ext uri="{BB962C8B-B14F-4D97-AF65-F5344CB8AC3E}">
        <p14:creationId xmlns:p14="http://schemas.microsoft.com/office/powerpoint/2010/main" val="3080455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6DE2B0-CB04-4F50-95A8-1425FF9AC38A}"/>
              </a:ext>
            </a:extLst>
          </p:cNvPr>
          <p:cNvSpPr>
            <a:spLocks noGrp="1"/>
          </p:cNvSpPr>
          <p:nvPr>
            <p:ph type="title"/>
          </p:nvPr>
        </p:nvSpPr>
        <p:spPr/>
        <p:txBody>
          <a:bodyPr/>
          <a:lstStyle/>
          <a:p>
            <a:r>
              <a:rPr lang="en-AU" dirty="0">
                <a:solidFill>
                  <a:srgbClr val="534235"/>
                </a:solidFill>
              </a:rPr>
              <a:t>What Are Processed Materials?</a:t>
            </a:r>
          </a:p>
        </p:txBody>
      </p:sp>
      <p:sp>
        <p:nvSpPr>
          <p:cNvPr id="5" name="Content Placeholder 4">
            <a:extLst>
              <a:ext uri="{FF2B5EF4-FFF2-40B4-BE49-F238E27FC236}">
                <a16:creationId xmlns:a16="http://schemas.microsoft.com/office/drawing/2014/main" id="{F16FC074-B671-4E86-BA95-E1FF0D8D55F4}"/>
              </a:ext>
            </a:extLst>
          </p:cNvPr>
          <p:cNvSpPr>
            <a:spLocks noGrp="1"/>
          </p:cNvSpPr>
          <p:nvPr>
            <p:ph idx="1"/>
          </p:nvPr>
        </p:nvSpPr>
        <p:spPr>
          <a:xfrm>
            <a:off x="838200" y="1825625"/>
            <a:ext cx="10515600" cy="2047635"/>
          </a:xfrm>
        </p:spPr>
        <p:txBody>
          <a:bodyPr/>
          <a:lstStyle/>
          <a:p>
            <a:pPr marL="0" indent="0">
              <a:buNone/>
            </a:pPr>
            <a:r>
              <a:rPr lang="en-AU" dirty="0">
                <a:solidFill>
                  <a:srgbClr val="534235"/>
                </a:solidFill>
              </a:rPr>
              <a:t>All materials are made of matter. Processed materials are made from matter which has been altered and changed by humans. This means the matter cannot occur naturally in any way. It is different from any material formed through natural processes. Some examples of processed materials are:</a:t>
            </a:r>
          </a:p>
          <a:p>
            <a:pPr marL="0" indent="0">
              <a:buNone/>
            </a:pPr>
            <a:endParaRPr lang="en-AU" dirty="0"/>
          </a:p>
        </p:txBody>
      </p:sp>
      <p:sp>
        <p:nvSpPr>
          <p:cNvPr id="6" name="TextBox 5">
            <a:extLst>
              <a:ext uri="{FF2B5EF4-FFF2-40B4-BE49-F238E27FC236}">
                <a16:creationId xmlns:a16="http://schemas.microsoft.com/office/drawing/2014/main" id="{E8356D16-2B5A-4526-AD2A-8ED0D9D874A6}"/>
              </a:ext>
            </a:extLst>
          </p:cNvPr>
          <p:cNvSpPr txBox="1"/>
          <p:nvPr/>
        </p:nvSpPr>
        <p:spPr>
          <a:xfrm>
            <a:off x="1712002" y="5799333"/>
            <a:ext cx="8551653" cy="369332"/>
          </a:xfrm>
          <a:prstGeom prst="rect">
            <a:avLst/>
          </a:prstGeom>
          <a:noFill/>
        </p:spPr>
        <p:txBody>
          <a:bodyPr wrap="square" rtlCol="0">
            <a:spAutoFit/>
          </a:bodyPr>
          <a:lstStyle/>
          <a:p>
            <a:pPr algn="ctr"/>
            <a:r>
              <a:rPr lang="en-AU" dirty="0">
                <a:solidFill>
                  <a:srgbClr val="534235"/>
                </a:solidFill>
              </a:rPr>
              <a:t>plastic				concrete				nylon</a:t>
            </a:r>
          </a:p>
        </p:txBody>
      </p:sp>
      <p:pic>
        <p:nvPicPr>
          <p:cNvPr id="8" name="Picture 7">
            <a:extLst>
              <a:ext uri="{FF2B5EF4-FFF2-40B4-BE49-F238E27FC236}">
                <a16:creationId xmlns:a16="http://schemas.microsoft.com/office/drawing/2014/main" id="{1E441237-F504-4840-B30E-685B5C8968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8820" y="4013840"/>
            <a:ext cx="2214359" cy="1648035"/>
          </a:xfrm>
          <a:prstGeom prst="rect">
            <a:avLst/>
          </a:prstGeom>
        </p:spPr>
      </p:pic>
      <p:pic>
        <p:nvPicPr>
          <p:cNvPr id="10" name="Picture 9">
            <a:extLst>
              <a:ext uri="{FF2B5EF4-FFF2-40B4-BE49-F238E27FC236}">
                <a16:creationId xmlns:a16="http://schemas.microsoft.com/office/drawing/2014/main" id="{E86A6F5C-6E97-4F22-BEFA-987944E144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1724" y="3892946"/>
            <a:ext cx="1852480" cy="1768929"/>
          </a:xfrm>
          <a:prstGeom prst="rect">
            <a:avLst/>
          </a:prstGeom>
        </p:spPr>
      </p:pic>
      <p:pic>
        <p:nvPicPr>
          <p:cNvPr id="12" name="Picture 11">
            <a:extLst>
              <a:ext uri="{FF2B5EF4-FFF2-40B4-BE49-F238E27FC236}">
                <a16:creationId xmlns:a16="http://schemas.microsoft.com/office/drawing/2014/main" id="{FB0B74AB-8DE0-483F-85B2-0A1A75DE05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6176" y="3905352"/>
            <a:ext cx="578013" cy="1865009"/>
          </a:xfrm>
          <a:prstGeom prst="rect">
            <a:avLst/>
          </a:prstGeom>
        </p:spPr>
      </p:pic>
    </p:spTree>
    <p:extLst>
      <p:ext uri="{BB962C8B-B14F-4D97-AF65-F5344CB8AC3E}">
        <p14:creationId xmlns:p14="http://schemas.microsoft.com/office/powerpoint/2010/main" val="1929495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B4EF7-045A-494E-BA68-653974C7E7B2}"/>
              </a:ext>
            </a:extLst>
          </p:cNvPr>
          <p:cNvSpPr>
            <a:spLocks noGrp="1"/>
          </p:cNvSpPr>
          <p:nvPr>
            <p:ph type="title"/>
          </p:nvPr>
        </p:nvSpPr>
        <p:spPr/>
        <p:txBody>
          <a:bodyPr/>
          <a:lstStyle/>
          <a:p>
            <a:r>
              <a:rPr lang="en-AU" dirty="0">
                <a:solidFill>
                  <a:srgbClr val="534235"/>
                </a:solidFill>
              </a:rPr>
              <a:t>Humans as Producers</a:t>
            </a:r>
          </a:p>
        </p:txBody>
      </p:sp>
      <p:sp>
        <p:nvSpPr>
          <p:cNvPr id="3" name="Content Placeholder 2">
            <a:extLst>
              <a:ext uri="{FF2B5EF4-FFF2-40B4-BE49-F238E27FC236}">
                <a16:creationId xmlns:a16="http://schemas.microsoft.com/office/drawing/2014/main" id="{3EC11B26-DF93-4855-ACB7-8E9FF134DD7F}"/>
              </a:ext>
            </a:extLst>
          </p:cNvPr>
          <p:cNvSpPr>
            <a:spLocks noGrp="1"/>
          </p:cNvSpPr>
          <p:nvPr>
            <p:ph idx="1"/>
          </p:nvPr>
        </p:nvSpPr>
        <p:spPr/>
        <p:txBody>
          <a:bodyPr/>
          <a:lstStyle/>
          <a:p>
            <a:pPr marL="0" indent="0">
              <a:buNone/>
            </a:pPr>
            <a:r>
              <a:rPr lang="en-AU" dirty="0">
                <a:solidFill>
                  <a:srgbClr val="534235"/>
                </a:solidFill>
              </a:rPr>
              <a:t>From the beginning of human history, people have looked to the world around them for ways to simplify repeated tasks. When they realised that natural materials were limited by their physical properties (too brittle, wear out quickly) they began to manufacture new materials by processing them. Materials Science was born and is now a world-leading scientific discipline.</a:t>
            </a:r>
          </a:p>
          <a:p>
            <a:pPr marL="0" indent="0">
              <a:buNone/>
            </a:pPr>
            <a:endParaRPr lang="en-AU" dirty="0">
              <a:solidFill>
                <a:srgbClr val="534235"/>
              </a:solidFill>
            </a:endParaRPr>
          </a:p>
        </p:txBody>
      </p:sp>
      <p:pic>
        <p:nvPicPr>
          <p:cNvPr id="6" name="Picture Placeholder 5">
            <a:extLst>
              <a:ext uri="{FF2B5EF4-FFF2-40B4-BE49-F238E27FC236}">
                <a16:creationId xmlns:a16="http://schemas.microsoft.com/office/drawing/2014/main" id="{08268115-C873-4CC9-96D2-EAF0E494AE0F}"/>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7144284" y="1764435"/>
            <a:ext cx="3870960" cy="4023360"/>
          </a:xfrm>
        </p:spPr>
      </p:pic>
    </p:spTree>
    <p:extLst>
      <p:ext uri="{BB962C8B-B14F-4D97-AF65-F5344CB8AC3E}">
        <p14:creationId xmlns:p14="http://schemas.microsoft.com/office/powerpoint/2010/main" val="3291971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17BE4-793E-412A-A71D-F5FC6C4CAE9A}"/>
              </a:ext>
            </a:extLst>
          </p:cNvPr>
          <p:cNvSpPr>
            <a:spLocks noGrp="1"/>
          </p:cNvSpPr>
          <p:nvPr>
            <p:ph type="title"/>
          </p:nvPr>
        </p:nvSpPr>
        <p:spPr/>
        <p:txBody>
          <a:bodyPr/>
          <a:lstStyle/>
          <a:p>
            <a:r>
              <a:rPr lang="en-AU" dirty="0">
                <a:solidFill>
                  <a:srgbClr val="534235"/>
                </a:solidFill>
              </a:rPr>
              <a:t>Building Communities</a:t>
            </a:r>
          </a:p>
        </p:txBody>
      </p:sp>
      <p:sp>
        <p:nvSpPr>
          <p:cNvPr id="3" name="Content Placeholder 2">
            <a:extLst>
              <a:ext uri="{FF2B5EF4-FFF2-40B4-BE49-F238E27FC236}">
                <a16:creationId xmlns:a16="http://schemas.microsoft.com/office/drawing/2014/main" id="{0ADE1AD9-691A-4413-B961-9ADF5D43E32C}"/>
              </a:ext>
            </a:extLst>
          </p:cNvPr>
          <p:cNvSpPr>
            <a:spLocks noGrp="1"/>
          </p:cNvSpPr>
          <p:nvPr>
            <p:ph idx="1"/>
          </p:nvPr>
        </p:nvSpPr>
        <p:spPr/>
        <p:txBody>
          <a:bodyPr>
            <a:normAutofit lnSpcReduction="10000"/>
          </a:bodyPr>
          <a:lstStyle/>
          <a:p>
            <a:pPr marL="0" indent="0">
              <a:buNone/>
            </a:pPr>
            <a:r>
              <a:rPr lang="en-AU" dirty="0">
                <a:solidFill>
                  <a:srgbClr val="534235"/>
                </a:solidFill>
              </a:rPr>
              <a:t>As humans gained more control over the kinds of materials they were processing, factories were established to produce these materials so they were in greater supply. Along with harvesting natural materials, we also mass produced other products to satisfy our need for processed materials. As natural materials became scarcer, we turned to processed materials more and more as they were cost-effective and in seemingly limitless </a:t>
            </a:r>
            <a:br>
              <a:rPr lang="en-AU" dirty="0">
                <a:solidFill>
                  <a:srgbClr val="534235"/>
                </a:solidFill>
              </a:rPr>
            </a:br>
            <a:r>
              <a:rPr lang="en-AU" dirty="0">
                <a:solidFill>
                  <a:srgbClr val="534235"/>
                </a:solidFill>
              </a:rPr>
              <a:t>   supply.</a:t>
            </a:r>
          </a:p>
          <a:p>
            <a:pPr marL="0" indent="0">
              <a:buNone/>
            </a:pPr>
            <a:endParaRPr lang="en-AU" dirty="0">
              <a:solidFill>
                <a:srgbClr val="534235"/>
              </a:solidFill>
            </a:endParaRPr>
          </a:p>
        </p:txBody>
      </p:sp>
      <p:pic>
        <p:nvPicPr>
          <p:cNvPr id="6" name="Picture Placeholder 5">
            <a:extLst>
              <a:ext uri="{FF2B5EF4-FFF2-40B4-BE49-F238E27FC236}">
                <a16:creationId xmlns:a16="http://schemas.microsoft.com/office/drawing/2014/main" id="{13138338-BFB9-4A68-A4F3-A57A3BA9FB5E}"/>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7109204" y="1820863"/>
            <a:ext cx="3870960" cy="3870960"/>
          </a:xfrm>
        </p:spPr>
      </p:pic>
    </p:spTree>
    <p:extLst>
      <p:ext uri="{BB962C8B-B14F-4D97-AF65-F5344CB8AC3E}">
        <p14:creationId xmlns:p14="http://schemas.microsoft.com/office/powerpoint/2010/main" val="745788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42D54-137E-48DC-91E7-5EC944DD8614}"/>
              </a:ext>
            </a:extLst>
          </p:cNvPr>
          <p:cNvSpPr>
            <a:spLocks noGrp="1"/>
          </p:cNvSpPr>
          <p:nvPr>
            <p:ph type="title"/>
          </p:nvPr>
        </p:nvSpPr>
        <p:spPr/>
        <p:txBody>
          <a:bodyPr/>
          <a:lstStyle/>
          <a:p>
            <a:r>
              <a:rPr lang="en-AU" dirty="0">
                <a:solidFill>
                  <a:srgbClr val="534235"/>
                </a:solidFill>
              </a:rPr>
              <a:t>Stone Cold</a:t>
            </a:r>
          </a:p>
        </p:txBody>
      </p:sp>
      <p:sp>
        <p:nvSpPr>
          <p:cNvPr id="3" name="Content Placeholder 2">
            <a:extLst>
              <a:ext uri="{FF2B5EF4-FFF2-40B4-BE49-F238E27FC236}">
                <a16:creationId xmlns:a16="http://schemas.microsoft.com/office/drawing/2014/main" id="{332813AC-6A6C-44C4-9630-10928849AF15}"/>
              </a:ext>
            </a:extLst>
          </p:cNvPr>
          <p:cNvSpPr>
            <a:spLocks noGrp="1"/>
          </p:cNvSpPr>
          <p:nvPr>
            <p:ph idx="1"/>
          </p:nvPr>
        </p:nvSpPr>
        <p:spPr/>
        <p:txBody>
          <a:bodyPr>
            <a:normAutofit lnSpcReduction="10000"/>
          </a:bodyPr>
          <a:lstStyle/>
          <a:p>
            <a:pPr marL="0" indent="0">
              <a:buNone/>
            </a:pPr>
            <a:r>
              <a:rPr lang="en-AU" dirty="0">
                <a:solidFill>
                  <a:srgbClr val="534235"/>
                </a:solidFill>
              </a:rPr>
              <a:t>For generations, the use of stone in our dwellings meant long-term, secure and hard-wearing homes which were built to last. As societies grew larger, bigger communities began to develop. Sources of good building stone had to be brought in from further and further away. The Macedonians and Romans first realised that chemically reacting various powders with water (cement) produced a hard-setting material which later became </a:t>
            </a:r>
            <a:br>
              <a:rPr lang="en-AU" dirty="0">
                <a:solidFill>
                  <a:srgbClr val="534235"/>
                </a:solidFill>
              </a:rPr>
            </a:br>
            <a:r>
              <a:rPr lang="en-AU" dirty="0">
                <a:solidFill>
                  <a:srgbClr val="534235"/>
                </a:solidFill>
              </a:rPr>
              <a:t>   known as concrete.</a:t>
            </a:r>
          </a:p>
        </p:txBody>
      </p:sp>
      <p:pic>
        <p:nvPicPr>
          <p:cNvPr id="6" name="Picture Placeholder 5">
            <a:extLst>
              <a:ext uri="{FF2B5EF4-FFF2-40B4-BE49-F238E27FC236}">
                <a16:creationId xmlns:a16="http://schemas.microsoft.com/office/drawing/2014/main" id="{5981E718-921E-4FD8-81CD-539303A10631}"/>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7107655" y="1820863"/>
            <a:ext cx="3870960" cy="3870960"/>
          </a:xfrm>
        </p:spPr>
      </p:pic>
    </p:spTree>
    <p:extLst>
      <p:ext uri="{BB962C8B-B14F-4D97-AF65-F5344CB8AC3E}">
        <p14:creationId xmlns:p14="http://schemas.microsoft.com/office/powerpoint/2010/main" val="3108556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C58B6-A0E4-428A-870B-B1FFC7339EA3}"/>
              </a:ext>
            </a:extLst>
          </p:cNvPr>
          <p:cNvSpPr>
            <a:spLocks noGrp="1"/>
          </p:cNvSpPr>
          <p:nvPr>
            <p:ph type="title"/>
          </p:nvPr>
        </p:nvSpPr>
        <p:spPr/>
        <p:txBody>
          <a:bodyPr/>
          <a:lstStyle/>
          <a:p>
            <a:r>
              <a:rPr lang="en-AU" dirty="0">
                <a:solidFill>
                  <a:srgbClr val="534235"/>
                </a:solidFill>
              </a:rPr>
              <a:t>Developing Processed Materials</a:t>
            </a:r>
          </a:p>
        </p:txBody>
      </p:sp>
      <p:sp>
        <p:nvSpPr>
          <p:cNvPr id="3" name="Content Placeholder 2">
            <a:extLst>
              <a:ext uri="{FF2B5EF4-FFF2-40B4-BE49-F238E27FC236}">
                <a16:creationId xmlns:a16="http://schemas.microsoft.com/office/drawing/2014/main" id="{6CCB0816-9D06-43D6-99A4-6D0A526B7F95}"/>
              </a:ext>
            </a:extLst>
          </p:cNvPr>
          <p:cNvSpPr>
            <a:spLocks noGrp="1"/>
          </p:cNvSpPr>
          <p:nvPr>
            <p:ph idx="1"/>
          </p:nvPr>
        </p:nvSpPr>
        <p:spPr/>
        <p:txBody>
          <a:bodyPr>
            <a:normAutofit lnSpcReduction="10000"/>
          </a:bodyPr>
          <a:lstStyle/>
          <a:p>
            <a:pPr marL="0" indent="0">
              <a:buNone/>
            </a:pPr>
            <a:r>
              <a:rPr lang="en-AU" dirty="0">
                <a:solidFill>
                  <a:srgbClr val="534235"/>
                </a:solidFill>
              </a:rPr>
              <a:t>The field of material science has come a long way from the early days of alchemy and attempting to turn lead into gold. Developments in fibres, building materials, medicines and moulding have led to a brand-new era for humans. Humans now have a longer life expectancy, high rise communities, extravagant wardrobes and disposable objects of any imaginable form. We now live in an age where nothing seems </a:t>
            </a:r>
            <a:br>
              <a:rPr lang="en-AU" dirty="0">
                <a:solidFill>
                  <a:srgbClr val="534235"/>
                </a:solidFill>
              </a:rPr>
            </a:br>
            <a:r>
              <a:rPr lang="en-AU" dirty="0">
                <a:solidFill>
                  <a:srgbClr val="534235"/>
                </a:solidFill>
              </a:rPr>
              <a:t>   impossible for materials.</a:t>
            </a:r>
          </a:p>
        </p:txBody>
      </p:sp>
      <p:pic>
        <p:nvPicPr>
          <p:cNvPr id="7" name="Picture Placeholder 6">
            <a:extLst>
              <a:ext uri="{FF2B5EF4-FFF2-40B4-BE49-F238E27FC236}">
                <a16:creationId xmlns:a16="http://schemas.microsoft.com/office/drawing/2014/main" id="{15B516AA-2CB6-4BB1-8DD1-87C0F224A805}"/>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7144284" y="1852086"/>
            <a:ext cx="3870960" cy="3870960"/>
          </a:xfrm>
        </p:spPr>
      </p:pic>
    </p:spTree>
    <p:extLst>
      <p:ext uri="{BB962C8B-B14F-4D97-AF65-F5344CB8AC3E}">
        <p14:creationId xmlns:p14="http://schemas.microsoft.com/office/powerpoint/2010/main" val="3510105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ching Presentation - Plastic and Concrete en-AU.potx" id="{B5548065-7FAF-4BFF-B865-4232F22A6294}" vid="{A219AAF8-9652-41AA-A41D-616EE12B7D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TeachStarter_PlasticandConcretePowerPointHowDoPeopleUseProcessedMaterials_362886</Template>
  <TotalTime>14</TotalTime>
  <Words>739</Words>
  <Application>Microsoft Office PowerPoint</Application>
  <PresentationFormat>Widescreen</PresentationFormat>
  <Paragraphs>37</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Teacher Notes</vt:lpstr>
      <vt:lpstr>PowerPoint Presentation</vt:lpstr>
      <vt:lpstr>Symbols</vt:lpstr>
      <vt:lpstr>PowerPoint Presentation</vt:lpstr>
      <vt:lpstr>What Are Processed Materials?</vt:lpstr>
      <vt:lpstr>Humans as Producers</vt:lpstr>
      <vt:lpstr>Building Communities</vt:lpstr>
      <vt:lpstr>Stone Cold</vt:lpstr>
      <vt:lpstr>Developing Processed Materials</vt:lpstr>
      <vt:lpstr>Will Processed Materials Last Forever? </vt:lpstr>
      <vt:lpstr>Processed Materials - True or False?</vt:lpstr>
      <vt:lpstr>Processed Materials - Answers</vt:lpstr>
      <vt:lpstr>Waste Management Investigation</vt:lpstr>
    </vt:vector>
  </TitlesOfParts>
  <Company>TACAPS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Notes</dc:title>
  <dc:creator>Braam Lategan</dc:creator>
  <cp:lastModifiedBy>Braam Lategan</cp:lastModifiedBy>
  <cp:revision>1</cp:revision>
  <dcterms:created xsi:type="dcterms:W3CDTF">2019-04-29T03:26:31Z</dcterms:created>
  <dcterms:modified xsi:type="dcterms:W3CDTF">2019-04-29T03:41:18Z</dcterms:modified>
</cp:coreProperties>
</file>