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4"/>
  </p:notesMasterIdLst>
  <p:sldIdLst>
    <p:sldId id="258" r:id="rId3"/>
    <p:sldId id="256" r:id="rId4"/>
    <p:sldId id="257" r:id="rId5"/>
    <p:sldId id="259" r:id="rId6"/>
    <p:sldId id="260" r:id="rId7"/>
    <p:sldId id="261" r:id="rId8"/>
    <p:sldId id="262" r:id="rId9"/>
    <p:sldId id="263" r:id="rId10"/>
    <p:sldId id="272" r:id="rId11"/>
    <p:sldId id="269"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5" autoAdjust="0"/>
    <p:restoredTop sz="94660"/>
  </p:normalViewPr>
  <p:slideViewPr>
    <p:cSldViewPr snapToGrid="0">
      <p:cViewPr varScale="1">
        <p:scale>
          <a:sx n="110" d="100"/>
          <a:sy n="110" d="100"/>
        </p:scale>
        <p:origin x="7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430A452-E8C1-4191-BEA9-577823D697AD}" type="datetimeFigureOut">
              <a:rPr lang="en-AU" smtClean="0"/>
              <a:t>27/02/2019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60279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430A452-E8C1-4191-BEA9-577823D697AD}" type="datetimeFigureOut">
              <a:rPr lang="en-AU" smtClean="0"/>
              <a:t>27/02/2019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21467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0A452-E8C1-4191-BEA9-577823D697AD}" type="datetimeFigureOut">
              <a:rPr lang="en-AU" smtClean="0"/>
              <a:t>27/02/2019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91479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27/02/2019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1439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27/02/2019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3225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47021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7447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0574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057400" cy="365125"/>
          </a:xfrm>
        </p:spPr>
        <p:txBody>
          <a:bodyPr/>
          <a:lstStyle/>
          <a:p>
            <a:fld id="{19D9B1D3-87FE-4D50-93E1-DF0A22661CCB}" type="slidenum">
              <a:rPr lang="en-AU" smtClean="0"/>
              <a:t>‹#›</a:t>
            </a:fld>
            <a:endParaRPr lang="en-AU"/>
          </a:p>
        </p:txBody>
      </p:sp>
      <p:pic>
        <p:nvPicPr>
          <p:cNvPr id="7" name="Picture 6">
            <a:extLst>
              <a:ext uri="{FF2B5EF4-FFF2-40B4-BE49-F238E27FC236}">
                <a16:creationId xmlns:a16="http://schemas.microsoft.com/office/drawing/2014/main" id="{335B0A9B-D48E-4AA3-A578-05FB136BAB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958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eacher and Stud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pic>
        <p:nvPicPr>
          <p:cNvPr id="10" name="Picture 9">
            <a:extLst>
              <a:ext uri="{FF2B5EF4-FFF2-40B4-BE49-F238E27FC236}">
                <a16:creationId xmlns:a16="http://schemas.microsoft.com/office/drawing/2014/main" id="{DD38815E-1276-4E8D-A1FB-A5938EE313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537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ach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874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429130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acher and 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50527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4298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0A452-E8C1-4191-BEA9-577823D697AD}" type="datetimeFigureOut">
              <a:rPr lang="en-AU" smtClean="0"/>
              <a:t>27/02/2019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36165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430A452-E8C1-4191-BEA9-577823D697AD}" type="datetimeFigureOut">
              <a:rPr lang="en-AU" smtClean="0"/>
              <a:t>27/02/2019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6112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0.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27/02/2019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50" r:id="rId4"/>
    <p:sldLayoutId id="2147483661" r:id="rId5"/>
    <p:sldLayoutId id="2147483662"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EC7EB7-05FC-DB47-B148-FAA08C55792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27/02/2019</a:t>
            </a:fld>
            <a:endParaRPr lang="en-AU"/>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11"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pic>
        <p:nvPicPr>
          <p:cNvPr id="13" name="Picture 1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1877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starter.com/au/teaching-resource/whats-the-use-powerpoint-developing-a-hypothesis-to-investigate/" TargetMode="External"/><Relationship Id="rId2" Type="http://schemas.openxmlformats.org/officeDocument/2006/relationships/hyperlink" Target="https://www.teachstarter.com/au/teaching-resource/comparing-pros-and-cons-template/" TargetMode="External"/><Relationship Id="rId1" Type="http://schemas.openxmlformats.org/officeDocument/2006/relationships/slideLayout" Target="../slideLayouts/slideLayout5.xml"/><Relationship Id="rId4" Type="http://schemas.openxmlformats.org/officeDocument/2006/relationships/hyperlink" Target="https://www.teachstarter.com/au/teaching-resource/design-your-own-fair-test-worksheet-upper-yea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eachstarter.com/au/teaching-resource/the-scientific-method-poster-upper-grad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oADzyFtfOFU&amp;feature=youtu.b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Teacher Notes</a:t>
            </a:r>
          </a:p>
        </p:txBody>
      </p:sp>
      <p:sp>
        <p:nvSpPr>
          <p:cNvPr id="5" name="Content Placeholder 4"/>
          <p:cNvSpPr>
            <a:spLocks noGrp="1"/>
          </p:cNvSpPr>
          <p:nvPr>
            <p:ph idx="1"/>
          </p:nvPr>
        </p:nvSpPr>
        <p:spPr/>
        <p:txBody>
          <a:bodyPr/>
          <a:lstStyle/>
          <a:p>
            <a:endParaRPr lang="en-AU"/>
          </a:p>
        </p:txBody>
      </p:sp>
    </p:spTree>
    <p:extLst>
      <p:ext uri="{BB962C8B-B14F-4D97-AF65-F5344CB8AC3E}">
        <p14:creationId xmlns:p14="http://schemas.microsoft.com/office/powerpoint/2010/main" val="11526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E96B7-EDCC-4FE3-B23E-36974A0DBECB}"/>
              </a:ext>
            </a:extLst>
          </p:cNvPr>
          <p:cNvSpPr>
            <a:spLocks noGrp="1"/>
          </p:cNvSpPr>
          <p:nvPr>
            <p:ph type="title"/>
          </p:nvPr>
        </p:nvSpPr>
        <p:spPr/>
        <p:txBody>
          <a:bodyPr/>
          <a:lstStyle/>
          <a:p>
            <a:pPr algn="ctr"/>
            <a:r>
              <a:rPr lang="en-AU" dirty="0"/>
              <a:t>The Scientific Method - Class Discussion</a:t>
            </a:r>
          </a:p>
        </p:txBody>
      </p:sp>
      <p:sp>
        <p:nvSpPr>
          <p:cNvPr id="5" name="Content Placeholder 4">
            <a:extLst>
              <a:ext uri="{FF2B5EF4-FFF2-40B4-BE49-F238E27FC236}">
                <a16:creationId xmlns:a16="http://schemas.microsoft.com/office/drawing/2014/main" id="{3AD39E19-A980-4AA6-B1ED-3BFACC0C2D6B}"/>
              </a:ext>
            </a:extLst>
          </p:cNvPr>
          <p:cNvSpPr>
            <a:spLocks noGrp="1"/>
          </p:cNvSpPr>
          <p:nvPr>
            <p:ph idx="1"/>
          </p:nvPr>
        </p:nvSpPr>
        <p:spPr>
          <a:xfrm>
            <a:off x="838200" y="1825625"/>
            <a:ext cx="5048794" cy="4351338"/>
          </a:xfrm>
        </p:spPr>
        <p:txBody>
          <a:bodyPr/>
          <a:lstStyle/>
          <a:p>
            <a:pPr marL="0" indent="0">
              <a:buNone/>
            </a:pPr>
            <a:r>
              <a:rPr lang="en-AU" dirty="0"/>
              <a:t>After watching the video clip, make a mind map on the board outlining the steps that </a:t>
            </a:r>
            <a:r>
              <a:rPr lang="en-AU" dirty="0" err="1"/>
              <a:t>Krazy</a:t>
            </a:r>
            <a:r>
              <a:rPr lang="en-AU" dirty="0"/>
              <a:t> Kristian and Professor Paul took during the experiment. Be sure to include the seven steps of the scientific method in your mind map.</a:t>
            </a:r>
          </a:p>
        </p:txBody>
      </p:sp>
      <p:pic>
        <p:nvPicPr>
          <p:cNvPr id="16" name="Picture 15">
            <a:extLst>
              <a:ext uri="{FF2B5EF4-FFF2-40B4-BE49-F238E27FC236}">
                <a16:creationId xmlns:a16="http://schemas.microsoft.com/office/drawing/2014/main" id="{A54A11D8-54FE-4AB8-9335-46F7090D4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243" y="1976846"/>
            <a:ext cx="4526280" cy="3537295"/>
          </a:xfrm>
          <a:prstGeom prst="rect">
            <a:avLst/>
          </a:prstGeom>
        </p:spPr>
      </p:pic>
    </p:spTree>
    <p:extLst>
      <p:ext uri="{BB962C8B-B14F-4D97-AF65-F5344CB8AC3E}">
        <p14:creationId xmlns:p14="http://schemas.microsoft.com/office/powerpoint/2010/main" val="139532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C330F5-3570-4DAA-A38F-B5426EF699E0}"/>
              </a:ext>
            </a:extLst>
          </p:cNvPr>
          <p:cNvSpPr>
            <a:spLocks noGrp="1"/>
          </p:cNvSpPr>
          <p:nvPr>
            <p:ph type="title"/>
          </p:nvPr>
        </p:nvSpPr>
        <p:spPr/>
        <p:txBody>
          <a:bodyPr/>
          <a:lstStyle/>
          <a:p>
            <a:pPr algn="ctr"/>
            <a:r>
              <a:rPr lang="en-AU" dirty="0"/>
              <a:t>Thinking Scientifically - Individual Task</a:t>
            </a:r>
          </a:p>
        </p:txBody>
      </p:sp>
      <p:sp>
        <p:nvSpPr>
          <p:cNvPr id="5" name="Content Placeholder 4">
            <a:extLst>
              <a:ext uri="{FF2B5EF4-FFF2-40B4-BE49-F238E27FC236}">
                <a16:creationId xmlns:a16="http://schemas.microsoft.com/office/drawing/2014/main" id="{2DD76603-E439-4236-A492-3BB710DF63D8}"/>
              </a:ext>
            </a:extLst>
          </p:cNvPr>
          <p:cNvSpPr>
            <a:spLocks noGrp="1"/>
          </p:cNvSpPr>
          <p:nvPr>
            <p:ph idx="1"/>
          </p:nvPr>
        </p:nvSpPr>
        <p:spPr/>
        <p:txBody>
          <a:bodyPr/>
          <a:lstStyle/>
          <a:p>
            <a:pPr marL="0" indent="0">
              <a:buNone/>
            </a:pPr>
            <a:r>
              <a:rPr lang="en-AU" dirty="0"/>
              <a:t>Look at the world you live in. Think of a decision you would need to make in an everyday situation which could be tested scientifically. </a:t>
            </a:r>
          </a:p>
          <a:p>
            <a:pPr marL="0" indent="0">
              <a:buNone/>
            </a:pPr>
            <a:r>
              <a:rPr lang="en-AU" dirty="0"/>
              <a:t>Ask yourself questions about the pros and cons involved in each side of the decision by using the </a:t>
            </a:r>
            <a:r>
              <a:rPr lang="en-AU" i="1" dirty="0">
                <a:hlinkClick r:id="rId2"/>
              </a:rPr>
              <a:t>Comparing Pros and Cons Template</a:t>
            </a:r>
            <a:r>
              <a:rPr lang="en-AU" dirty="0"/>
              <a:t>. </a:t>
            </a:r>
          </a:p>
          <a:p>
            <a:pPr marL="0" indent="0">
              <a:buNone/>
            </a:pPr>
            <a:r>
              <a:rPr lang="en-AU" dirty="0"/>
              <a:t>Form a prediction which can be tested scientifically. You may like to use the </a:t>
            </a:r>
            <a:r>
              <a:rPr lang="en-AU" i="1" dirty="0">
                <a:hlinkClick r:id="rId3"/>
              </a:rPr>
              <a:t>What's the Use? PowerPoint</a:t>
            </a:r>
            <a:r>
              <a:rPr lang="en-AU" dirty="0"/>
              <a:t> to help you develop a scientific hypothesis. </a:t>
            </a:r>
          </a:p>
          <a:p>
            <a:pPr marL="0" indent="0">
              <a:buNone/>
            </a:pPr>
            <a:r>
              <a:rPr lang="en-AU" dirty="0"/>
              <a:t>Complete the </a:t>
            </a:r>
            <a:r>
              <a:rPr lang="en-AU" i="1" dirty="0">
                <a:hlinkClick r:id="rId4"/>
              </a:rPr>
              <a:t>Design Your Own Fair Test Worksheet</a:t>
            </a:r>
            <a:r>
              <a:rPr lang="en-AU" dirty="0"/>
              <a:t> to help you develop and design an experiment you could use to test your hypothesis.</a:t>
            </a:r>
          </a:p>
        </p:txBody>
      </p:sp>
    </p:spTree>
    <p:extLst>
      <p:ext uri="{BB962C8B-B14F-4D97-AF65-F5344CB8AC3E}">
        <p14:creationId xmlns:p14="http://schemas.microsoft.com/office/powerpoint/2010/main" val="320935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Symbols</a:t>
            </a:r>
          </a:p>
        </p:txBody>
      </p:sp>
      <p:sp>
        <p:nvSpPr>
          <p:cNvPr id="5" name="Content Placeholder 4"/>
          <p:cNvSpPr>
            <a:spLocks noGrp="1"/>
          </p:cNvSpPr>
          <p:nvPr>
            <p:ph idx="1"/>
          </p:nvPr>
        </p:nvSpPr>
        <p:spPr/>
        <p:txBody>
          <a:body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Tree>
    <p:extLst>
      <p:ext uri="{BB962C8B-B14F-4D97-AF65-F5344CB8AC3E}">
        <p14:creationId xmlns:p14="http://schemas.microsoft.com/office/powerpoint/2010/main" val="39609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68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AU" dirty="0"/>
              <a:t>Why Do We Do It?</a:t>
            </a:r>
          </a:p>
        </p:txBody>
      </p:sp>
      <p:sp>
        <p:nvSpPr>
          <p:cNvPr id="5" name="Content Placeholder 4"/>
          <p:cNvSpPr>
            <a:spLocks noGrp="1"/>
          </p:cNvSpPr>
          <p:nvPr>
            <p:ph idx="1"/>
          </p:nvPr>
        </p:nvSpPr>
        <p:spPr>
          <a:xfrm>
            <a:off x="838200" y="1825625"/>
            <a:ext cx="8191500" cy="4351338"/>
          </a:xfrm>
        </p:spPr>
        <p:txBody>
          <a:bodyPr/>
          <a:lstStyle/>
          <a:p>
            <a:pPr marL="0" indent="0">
              <a:buNone/>
            </a:pPr>
            <a:r>
              <a:rPr lang="en-AU" dirty="0"/>
              <a:t>Over the years, humans have devised ways of replacing many of the natural materials we have traditionally used with processed materials. There are pros and cons for both natural and processed materials. Look at fake plastic trees as an example. Inside many homes and offices, you can find fake plastic trees as a substitute for natural trees. They look the same, provide aesthetic value to a room in the same way, some of them even have smells which mimic or copy the natural smells of trees and flowers!</a:t>
            </a:r>
          </a:p>
        </p:txBody>
      </p:sp>
      <p:pic>
        <p:nvPicPr>
          <p:cNvPr id="7" name="Picture 6">
            <a:extLst>
              <a:ext uri="{FF2B5EF4-FFF2-40B4-BE49-F238E27FC236}">
                <a16:creationId xmlns:a16="http://schemas.microsoft.com/office/drawing/2014/main" id="{A5C25A9C-009D-4740-A176-92889265F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032" y="1690688"/>
            <a:ext cx="3693198" cy="4192905"/>
          </a:xfrm>
          <a:prstGeom prst="rect">
            <a:avLst/>
          </a:prstGeom>
        </p:spPr>
      </p:pic>
    </p:spTree>
    <p:extLst>
      <p:ext uri="{BB962C8B-B14F-4D97-AF65-F5344CB8AC3E}">
        <p14:creationId xmlns:p14="http://schemas.microsoft.com/office/powerpoint/2010/main" val="1212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684-48DA-40A6-B3AC-7CE7692BDA32}"/>
              </a:ext>
            </a:extLst>
          </p:cNvPr>
          <p:cNvSpPr>
            <a:spLocks noGrp="1"/>
          </p:cNvSpPr>
          <p:nvPr>
            <p:ph type="title"/>
          </p:nvPr>
        </p:nvSpPr>
        <p:spPr/>
        <p:txBody>
          <a:bodyPr/>
          <a:lstStyle/>
          <a:p>
            <a:pPr algn="ctr"/>
            <a:r>
              <a:rPr lang="en-AU" dirty="0"/>
              <a:t>Making the Choice</a:t>
            </a:r>
          </a:p>
        </p:txBody>
      </p:sp>
      <p:pic>
        <p:nvPicPr>
          <p:cNvPr id="9" name="Picture 8">
            <a:extLst>
              <a:ext uri="{FF2B5EF4-FFF2-40B4-BE49-F238E27FC236}">
                <a16:creationId xmlns:a16="http://schemas.microsoft.com/office/drawing/2014/main" id="{6A0B8DA7-D019-634C-ADE8-6E7B02765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5055" y="1477641"/>
            <a:ext cx="2484534" cy="4201234"/>
          </a:xfrm>
          <a:prstGeom prst="rect">
            <a:avLst/>
          </a:prstGeom>
        </p:spPr>
      </p:pic>
      <p:sp>
        <p:nvSpPr>
          <p:cNvPr id="3" name="Content Placeholder 2">
            <a:extLst>
              <a:ext uri="{FF2B5EF4-FFF2-40B4-BE49-F238E27FC236}">
                <a16:creationId xmlns:a16="http://schemas.microsoft.com/office/drawing/2014/main" id="{D9B6AA76-3CCF-47A6-AE91-5DC01D133C85}"/>
              </a:ext>
            </a:extLst>
          </p:cNvPr>
          <p:cNvSpPr>
            <a:spLocks noGrp="1"/>
          </p:cNvSpPr>
          <p:nvPr>
            <p:ph idx="1"/>
          </p:nvPr>
        </p:nvSpPr>
        <p:spPr>
          <a:xfrm>
            <a:off x="838200" y="1825625"/>
            <a:ext cx="8620125" cy="4351338"/>
          </a:xfrm>
        </p:spPr>
        <p:txBody>
          <a:bodyPr/>
          <a:lstStyle/>
          <a:p>
            <a:pPr marL="0" indent="0">
              <a:buNone/>
            </a:pPr>
            <a:r>
              <a:rPr lang="en-AU" dirty="0"/>
              <a:t>To decide whether processed trees or natural trees are the best choice for a particular location, we must first look at the reasons behind our choices. Fake plastic trees would be useful for places where maintaining a living plant would be more difficult. Perhaps lack of sunlight and time to care for a living tree make it impossible to choose the natural option. Alternatively, if a living tree can provide something a fake plastic tree cannot, like herbs for cooking or the therapeutic benefits which come from caring for a real tree, the natural option would be best.</a:t>
            </a:r>
          </a:p>
        </p:txBody>
      </p:sp>
    </p:spTree>
    <p:extLst>
      <p:ext uri="{BB962C8B-B14F-4D97-AF65-F5344CB8AC3E}">
        <p14:creationId xmlns:p14="http://schemas.microsoft.com/office/powerpoint/2010/main" val="198794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DF2-4869-4041-9F2F-A9C8D5A43BC0}"/>
              </a:ext>
            </a:extLst>
          </p:cNvPr>
          <p:cNvSpPr>
            <a:spLocks noGrp="1"/>
          </p:cNvSpPr>
          <p:nvPr>
            <p:ph type="title"/>
          </p:nvPr>
        </p:nvSpPr>
        <p:spPr/>
        <p:txBody>
          <a:bodyPr/>
          <a:lstStyle/>
          <a:p>
            <a:pPr algn="ctr"/>
            <a:r>
              <a:rPr lang="en-AU" dirty="0"/>
              <a:t>The Scientific Method</a:t>
            </a:r>
          </a:p>
        </p:txBody>
      </p:sp>
      <p:sp>
        <p:nvSpPr>
          <p:cNvPr id="3" name="Content Placeholder 2">
            <a:extLst>
              <a:ext uri="{FF2B5EF4-FFF2-40B4-BE49-F238E27FC236}">
                <a16:creationId xmlns:a16="http://schemas.microsoft.com/office/drawing/2014/main" id="{EF04EC80-4E69-462A-A5F1-4759021280BB}"/>
              </a:ext>
            </a:extLst>
          </p:cNvPr>
          <p:cNvSpPr>
            <a:spLocks noGrp="1"/>
          </p:cNvSpPr>
          <p:nvPr>
            <p:ph idx="1"/>
          </p:nvPr>
        </p:nvSpPr>
        <p:spPr>
          <a:xfrm>
            <a:off x="838200" y="1825625"/>
            <a:ext cx="7078979" cy="4351338"/>
          </a:xfrm>
        </p:spPr>
        <p:txBody>
          <a:bodyPr/>
          <a:lstStyle/>
          <a:p>
            <a:pPr marL="0" indent="0">
              <a:buNone/>
            </a:pPr>
            <a:r>
              <a:rPr lang="en-AU" dirty="0"/>
              <a:t>Believe it or not, when choices like this are made, people are using a simplified version of the scientific method. People ask questions and form predictions based on their experiences of the world around them, for example, when deciding on the best type of plant to use: real or fake. Many people would simply accept their initial decision, however, a good scientist would go further!</a:t>
            </a:r>
          </a:p>
        </p:txBody>
      </p:sp>
      <p:pic>
        <p:nvPicPr>
          <p:cNvPr id="5" name="Picture 4">
            <a:hlinkClick r:id="rId2"/>
            <a:extLst>
              <a:ext uri="{FF2B5EF4-FFF2-40B4-BE49-F238E27FC236}">
                <a16:creationId xmlns:a16="http://schemas.microsoft.com/office/drawing/2014/main" id="{53597439-0115-4114-BA8D-98E2A5ED3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12" y="1670382"/>
            <a:ext cx="3057525" cy="4265345"/>
          </a:xfrm>
          <a:prstGeom prst="rect">
            <a:avLst/>
          </a:prstGeom>
        </p:spPr>
      </p:pic>
      <p:sp>
        <p:nvSpPr>
          <p:cNvPr id="6" name="TextBox 5">
            <a:extLst>
              <a:ext uri="{FF2B5EF4-FFF2-40B4-BE49-F238E27FC236}">
                <a16:creationId xmlns:a16="http://schemas.microsoft.com/office/drawing/2014/main" id="{AC211D7E-099C-423A-8C0D-8443361300C7}"/>
              </a:ext>
            </a:extLst>
          </p:cNvPr>
          <p:cNvSpPr txBox="1"/>
          <p:nvPr/>
        </p:nvSpPr>
        <p:spPr>
          <a:xfrm>
            <a:off x="8296274" y="5876152"/>
            <a:ext cx="2743200" cy="276999"/>
          </a:xfrm>
          <a:prstGeom prst="rect">
            <a:avLst/>
          </a:prstGeom>
          <a:noFill/>
        </p:spPr>
        <p:txBody>
          <a:bodyPr wrap="square" rtlCol="0">
            <a:spAutoFit/>
          </a:bodyPr>
          <a:lstStyle/>
          <a:p>
            <a:pPr algn="ctr"/>
            <a:r>
              <a:rPr lang="en-AU" sz="1200" dirty="0"/>
              <a:t>Click the picture to download this poster.</a:t>
            </a:r>
          </a:p>
        </p:txBody>
      </p:sp>
    </p:spTree>
    <p:extLst>
      <p:ext uri="{BB962C8B-B14F-4D97-AF65-F5344CB8AC3E}">
        <p14:creationId xmlns:p14="http://schemas.microsoft.com/office/powerpoint/2010/main" val="269581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05DB-DA64-4752-9B95-AC496BB43DDB}"/>
              </a:ext>
            </a:extLst>
          </p:cNvPr>
          <p:cNvSpPr>
            <a:spLocks noGrp="1"/>
          </p:cNvSpPr>
          <p:nvPr>
            <p:ph type="title"/>
          </p:nvPr>
        </p:nvSpPr>
        <p:spPr/>
        <p:txBody>
          <a:bodyPr/>
          <a:lstStyle/>
          <a:p>
            <a:pPr algn="ctr"/>
            <a:r>
              <a:rPr lang="en-AU" dirty="0"/>
              <a:t>Thinking Like a Scientist</a:t>
            </a:r>
          </a:p>
        </p:txBody>
      </p:sp>
      <p:sp>
        <p:nvSpPr>
          <p:cNvPr id="3" name="Content Placeholder 2">
            <a:extLst>
              <a:ext uri="{FF2B5EF4-FFF2-40B4-BE49-F238E27FC236}">
                <a16:creationId xmlns:a16="http://schemas.microsoft.com/office/drawing/2014/main" id="{AEC706D7-E298-469D-AEDC-82FFD9CD378D}"/>
              </a:ext>
            </a:extLst>
          </p:cNvPr>
          <p:cNvSpPr>
            <a:spLocks noGrp="1"/>
          </p:cNvSpPr>
          <p:nvPr>
            <p:ph idx="1"/>
          </p:nvPr>
        </p:nvSpPr>
        <p:spPr>
          <a:xfrm>
            <a:off x="838200" y="1825625"/>
            <a:ext cx="7905750" cy="4351338"/>
          </a:xfrm>
        </p:spPr>
        <p:txBody>
          <a:bodyPr/>
          <a:lstStyle/>
          <a:p>
            <a:pPr marL="0" indent="0">
              <a:buNone/>
            </a:pPr>
            <a:r>
              <a:rPr lang="en-AU" dirty="0"/>
              <a:t>Once a prediction has been formed, a scientist begins to collect, record, interpret and make conclusions about the prediction by performing tests. Then, a scientist communicates their findings by confirming whether their prediction was correct or not.</a:t>
            </a:r>
          </a:p>
        </p:txBody>
      </p:sp>
      <p:pic>
        <p:nvPicPr>
          <p:cNvPr id="5" name="Picture 4">
            <a:extLst>
              <a:ext uri="{FF2B5EF4-FFF2-40B4-BE49-F238E27FC236}">
                <a16:creationId xmlns:a16="http://schemas.microsoft.com/office/drawing/2014/main" id="{8B4FB9D3-A753-470B-A1B0-7FB706F52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3950" y="2277991"/>
            <a:ext cx="2686715" cy="3898972"/>
          </a:xfrm>
          <a:prstGeom prst="rect">
            <a:avLst/>
          </a:prstGeom>
        </p:spPr>
      </p:pic>
      <p:pic>
        <p:nvPicPr>
          <p:cNvPr id="7" name="Picture 6">
            <a:extLst>
              <a:ext uri="{FF2B5EF4-FFF2-40B4-BE49-F238E27FC236}">
                <a16:creationId xmlns:a16="http://schemas.microsoft.com/office/drawing/2014/main" id="{E4E41731-4B45-448B-BAF2-50A42F29C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31" y="4376905"/>
            <a:ext cx="1288269" cy="1586911"/>
          </a:xfrm>
          <a:prstGeom prst="rect">
            <a:avLst/>
          </a:prstGeom>
          <a:ln>
            <a:noFill/>
          </a:ln>
          <a:effectLst>
            <a:outerShdw dist="38100" dir="1200000" sx="102000" sy="102000" algn="tl" rotWithShape="0">
              <a:prstClr val="black">
                <a:alpha val="40000"/>
              </a:prstClr>
            </a:outerShdw>
          </a:effectLst>
        </p:spPr>
      </p:pic>
      <p:pic>
        <p:nvPicPr>
          <p:cNvPr id="9" name="Picture 8">
            <a:extLst>
              <a:ext uri="{FF2B5EF4-FFF2-40B4-BE49-F238E27FC236}">
                <a16:creationId xmlns:a16="http://schemas.microsoft.com/office/drawing/2014/main" id="{0EF13046-F657-4489-A1BA-6E003F104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180" y="4605034"/>
            <a:ext cx="2267030" cy="1437726"/>
          </a:xfrm>
          <a:prstGeom prst="rect">
            <a:avLst/>
          </a:prstGeom>
          <a:ln>
            <a:noFill/>
          </a:ln>
          <a:effectLst/>
        </p:spPr>
      </p:pic>
      <p:pic>
        <p:nvPicPr>
          <p:cNvPr id="11" name="Picture 10">
            <a:extLst>
              <a:ext uri="{FF2B5EF4-FFF2-40B4-BE49-F238E27FC236}">
                <a16:creationId xmlns:a16="http://schemas.microsoft.com/office/drawing/2014/main" id="{E0EB5697-A3C2-45DC-94E8-73D409979B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8430" y="4343820"/>
            <a:ext cx="1601095" cy="1698940"/>
          </a:xfrm>
          <a:prstGeom prst="rect">
            <a:avLst/>
          </a:prstGeom>
          <a:ln>
            <a:noFill/>
          </a:ln>
          <a:effectLst/>
        </p:spPr>
      </p:pic>
      <p:pic>
        <p:nvPicPr>
          <p:cNvPr id="6" name="Picture 5">
            <a:extLst>
              <a:ext uri="{FF2B5EF4-FFF2-40B4-BE49-F238E27FC236}">
                <a16:creationId xmlns:a16="http://schemas.microsoft.com/office/drawing/2014/main" id="{2F7E59D8-5C54-6743-B65D-BA6317D6BB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2398" y="4427321"/>
            <a:ext cx="1769909" cy="1531938"/>
          </a:xfrm>
          <a:prstGeom prst="rect">
            <a:avLst/>
          </a:prstGeom>
        </p:spPr>
      </p:pic>
    </p:spTree>
    <p:extLst>
      <p:ext uri="{BB962C8B-B14F-4D97-AF65-F5344CB8AC3E}">
        <p14:creationId xmlns:p14="http://schemas.microsoft.com/office/powerpoint/2010/main" val="24981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2DA4-2941-4FF1-B697-71690A5B7DB3}"/>
              </a:ext>
            </a:extLst>
          </p:cNvPr>
          <p:cNvSpPr>
            <a:spLocks noGrp="1"/>
          </p:cNvSpPr>
          <p:nvPr>
            <p:ph type="title"/>
          </p:nvPr>
        </p:nvSpPr>
        <p:spPr/>
        <p:txBody>
          <a:bodyPr/>
          <a:lstStyle/>
          <a:p>
            <a:pPr algn="ctr"/>
            <a:r>
              <a:rPr lang="en-AU" dirty="0"/>
              <a:t>The Scientific Method in Action</a:t>
            </a:r>
          </a:p>
        </p:txBody>
      </p:sp>
      <p:sp>
        <p:nvSpPr>
          <p:cNvPr id="3" name="Content Placeholder 2">
            <a:extLst>
              <a:ext uri="{FF2B5EF4-FFF2-40B4-BE49-F238E27FC236}">
                <a16:creationId xmlns:a16="http://schemas.microsoft.com/office/drawing/2014/main" id="{A4E79DC5-4AA0-44BC-8636-E7E2D28B9311}"/>
              </a:ext>
            </a:extLst>
          </p:cNvPr>
          <p:cNvSpPr>
            <a:spLocks noGrp="1"/>
          </p:cNvSpPr>
          <p:nvPr>
            <p:ph idx="1"/>
          </p:nvPr>
        </p:nvSpPr>
        <p:spPr>
          <a:xfrm>
            <a:off x="838200" y="1825625"/>
            <a:ext cx="7019925" cy="4351338"/>
          </a:xfrm>
        </p:spPr>
        <p:txBody>
          <a:bodyPr/>
          <a:lstStyle/>
          <a:p>
            <a:pPr marL="0" indent="0">
              <a:buNone/>
            </a:pPr>
            <a:r>
              <a:rPr lang="en-AU" dirty="0"/>
              <a:t>The following video clip is a demonstration of the scientific method in action. Whenever you are performing a science experiment, you should follow these steps in order to come to a scientific conclusion that you can confidently share with others.</a:t>
            </a:r>
          </a:p>
          <a:p>
            <a:pPr marL="0" indent="0">
              <a:buNone/>
            </a:pPr>
            <a:r>
              <a:rPr lang="en-AU" i="1" dirty="0">
                <a:hlinkClick r:id="rId2"/>
              </a:rPr>
              <a:t>YouTube Link to </a:t>
            </a:r>
            <a:r>
              <a:rPr lang="en-AU" i="1" dirty="0" err="1">
                <a:hlinkClick r:id="rId2"/>
              </a:rPr>
              <a:t>Krazy</a:t>
            </a:r>
            <a:r>
              <a:rPr lang="en-AU" i="1" dirty="0">
                <a:hlinkClick r:id="rId2"/>
              </a:rPr>
              <a:t> Kristian’s Science Show</a:t>
            </a:r>
            <a:endParaRPr lang="en-AU" i="1" dirty="0"/>
          </a:p>
        </p:txBody>
      </p:sp>
      <p:pic>
        <p:nvPicPr>
          <p:cNvPr id="5" name="Picture 4">
            <a:extLst>
              <a:ext uri="{FF2B5EF4-FFF2-40B4-BE49-F238E27FC236}">
                <a16:creationId xmlns:a16="http://schemas.microsoft.com/office/drawing/2014/main" id="{79E6FFC1-5FD9-4DA0-A763-73AA079DD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231" y="1690688"/>
            <a:ext cx="2759014" cy="4351338"/>
          </a:xfrm>
          <a:prstGeom prst="rect">
            <a:avLst/>
          </a:prstGeom>
        </p:spPr>
      </p:pic>
    </p:spTree>
    <p:extLst>
      <p:ext uri="{BB962C8B-B14F-4D97-AF65-F5344CB8AC3E}">
        <p14:creationId xmlns:p14="http://schemas.microsoft.com/office/powerpoint/2010/main" val="1077930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Fake Plastic Trees - enAU.potx" id="{FB9151E8-834D-454B-B52D-253C9BC0146C}" vid="{37F68450-3680-4C1A-9926-6B50901E511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Fake Plastic Trees - enAU.potx" id="{FB9151E8-834D-454B-B52D-253C9BC0146C}" vid="{A3D6B082-47AE-4C9C-B9E8-40B8327E5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TotalTime>
  <Words>620</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Custom Design</vt:lpstr>
      <vt:lpstr>Teacher Notes</vt:lpstr>
      <vt:lpstr>PowerPoint Presentation</vt:lpstr>
      <vt:lpstr>Symbols</vt:lpstr>
      <vt:lpstr>PowerPoint Presentation</vt:lpstr>
      <vt:lpstr>Why Do We Do It?</vt:lpstr>
      <vt:lpstr>Making the Choice</vt:lpstr>
      <vt:lpstr>The Scientific Method</vt:lpstr>
      <vt:lpstr>Thinking Like a Scientist</vt:lpstr>
      <vt:lpstr>The Scientific Method in Action</vt:lpstr>
      <vt:lpstr>The Scientific Method - Class Discussion</vt:lpstr>
      <vt:lpstr>Thinking Scientifically - Individual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dc:title>
  <dc:creator>Kristian Wells</dc:creator>
  <cp:lastModifiedBy>Kristian Wells</cp:lastModifiedBy>
  <cp:revision>57</cp:revision>
  <dcterms:created xsi:type="dcterms:W3CDTF">2018-09-27T05:00:06Z</dcterms:created>
  <dcterms:modified xsi:type="dcterms:W3CDTF">2019-02-27T04:19:44Z</dcterms:modified>
</cp:coreProperties>
</file>