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template.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14"/>
  </p:notesMasterIdLst>
  <p:sldIdLst>
    <p:sldId id="258" r:id="rId3"/>
    <p:sldId id="256" r:id="rId4"/>
    <p:sldId id="257" r:id="rId5"/>
    <p:sldId id="259" r:id="rId6"/>
    <p:sldId id="260" r:id="rId7"/>
    <p:sldId id="261" r:id="rId8"/>
    <p:sldId id="263" r:id="rId9"/>
    <p:sldId id="264" r:id="rId10"/>
    <p:sldId id="266" r:id="rId11"/>
    <p:sldId id="262"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6798BC-8E24-4712-BEA4-C2F925F1FACE}" v="132" dt="2018-08-16T04:04:59.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D1DEE-3232-8B4C-A3CF-6BAC3D8A32C9}" type="datetimeFigureOut">
              <a:rPr lang="en-US" smtClean="0"/>
              <a:t>2/25/2019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FC9E64-B987-3445-B1B7-28318FAF0434}" type="slidenum">
              <a:rPr lang="en-US" smtClean="0"/>
              <a:t>‹#›</a:t>
            </a:fld>
            <a:endParaRPr lang="en-US"/>
          </a:p>
        </p:txBody>
      </p:sp>
    </p:spTree>
    <p:extLst>
      <p:ext uri="{BB962C8B-B14F-4D97-AF65-F5344CB8AC3E}">
        <p14:creationId xmlns:p14="http://schemas.microsoft.com/office/powerpoint/2010/main" val="93026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ach Starter Splash">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31"/>
            <a:ext cx="12192000" cy="6858664"/>
          </a:xfrm>
          <a:prstGeom prst="rect">
            <a:avLst/>
          </a:prstGeom>
        </p:spPr>
      </p:pic>
    </p:spTree>
    <p:extLst>
      <p:ext uri="{BB962C8B-B14F-4D97-AF65-F5344CB8AC3E}">
        <p14:creationId xmlns:p14="http://schemas.microsoft.com/office/powerpoint/2010/main" val="218360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1430A452-E8C1-4191-BEA9-577823D697AD}" type="datetimeFigureOut">
              <a:rPr lang="en-AU" smtClean="0"/>
              <a:t>25/02/2019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60279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1430A452-E8C1-4191-BEA9-577823D697AD}" type="datetimeFigureOut">
              <a:rPr lang="en-AU" smtClean="0"/>
              <a:t>25/02/2019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2214677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0A452-E8C1-4191-BEA9-577823D697AD}" type="datetimeFigureOut">
              <a:rPr lang="en-AU" smtClean="0"/>
              <a:t>25/02/2019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3091479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30A452-E8C1-4191-BEA9-577823D697AD}" type="datetimeFigureOut">
              <a:rPr lang="en-AU" smtClean="0"/>
              <a:t>25/02/2019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114399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30A452-E8C1-4191-BEA9-577823D697AD}" type="datetimeFigureOut">
              <a:rPr lang="en-AU" smtClean="0"/>
              <a:t>25/02/2019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3032259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2470217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1774478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ach Starter Splash">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31"/>
            <a:ext cx="12192000" cy="6858664"/>
          </a:xfrm>
          <a:prstGeom prst="rect">
            <a:avLst/>
          </a:prstGeom>
        </p:spPr>
      </p:pic>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0574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Icon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1325563"/>
          </a:xfrm>
          <a:prstGeom prst="rect">
            <a:avLst/>
          </a:prstGeom>
        </p:spPr>
        <p:txBody>
          <a:bodyPr/>
          <a:lstStyle/>
          <a:p>
            <a:r>
              <a:rPr lang="en-AU" dirty="0"/>
              <a:t>Symbols</a:t>
            </a:r>
          </a:p>
        </p:txBody>
      </p:sp>
      <p:sp>
        <p:nvSpPr>
          <p:cNvPr id="3" name="Content Placeholder 2"/>
          <p:cNvSpPr>
            <a:spLocks noGrp="1"/>
          </p:cNvSpPr>
          <p:nvPr>
            <p:ph idx="1" hasCustomPrompt="1"/>
          </p:nvPr>
        </p:nvSpPr>
        <p:spPr>
          <a:xfrm>
            <a:off x="2235200" y="1825625"/>
            <a:ext cx="9118600" cy="4351338"/>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AU" dirty="0"/>
              <a:t>I do: my turn to talk. This is the explanation section of our lesson where you are required to listen.</a:t>
            </a:r>
          </a:p>
          <a:p>
            <a:endParaRPr lang="en-AU" dirty="0"/>
          </a:p>
          <a:p>
            <a:r>
              <a:rPr lang="en-AU" dirty="0"/>
              <a:t>We do: this is where we discuss or work on the concepts together.</a:t>
            </a:r>
          </a:p>
          <a:p>
            <a:endParaRPr lang="en-AU" dirty="0"/>
          </a:p>
          <a:p>
            <a:r>
              <a:rPr lang="en-AU" dirty="0"/>
              <a:t>You do: your turn to be involved. You may be working in a group or on an activity individually.</a:t>
            </a:r>
          </a:p>
          <a:p>
            <a:endParaRPr lang="en-AU" dirty="0"/>
          </a:p>
          <a:p>
            <a:endParaRPr lang="en-AU"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563606"/>
            <a:ext cx="1080000" cy="108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1690688"/>
            <a:ext cx="1080000" cy="108000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3127147"/>
            <a:ext cx="1080000" cy="1080000"/>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589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each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1191986" y="6356350"/>
            <a:ext cx="2389414"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1823357"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_Student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1191986" y="6356350"/>
            <a:ext cx="2389414"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1823357"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eacher and Students">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1191986" y="6356350"/>
            <a:ext cx="2389414"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1823357" cy="365125"/>
          </a:xfrm>
          <a:prstGeom prst="rect">
            <a:avLst/>
          </a:prstGeom>
        </p:spPr>
        <p:txBody>
          <a:bodyPr/>
          <a:lstStyle/>
          <a:p>
            <a:fld id="{19D9B1D3-87FE-4D50-93E1-DF0A22661CCB}"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con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AU" dirty="0"/>
              <a:t>Symbols</a:t>
            </a:r>
          </a:p>
        </p:txBody>
      </p:sp>
      <p:sp>
        <p:nvSpPr>
          <p:cNvPr id="3" name="Content Placeholder 2"/>
          <p:cNvSpPr>
            <a:spLocks noGrp="1"/>
          </p:cNvSpPr>
          <p:nvPr>
            <p:ph idx="1" hasCustomPrompt="1"/>
          </p:nvPr>
        </p:nvSpPr>
        <p:spPr>
          <a:xfrm>
            <a:off x="2235200" y="1825625"/>
            <a:ext cx="9118600" cy="4351338"/>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AU" dirty="0"/>
              <a:t>I do: my turn to talk. This is the explanation section of our lesson where you are required to listen.</a:t>
            </a:r>
          </a:p>
          <a:p>
            <a:endParaRPr lang="en-AU" dirty="0"/>
          </a:p>
          <a:p>
            <a:r>
              <a:rPr lang="en-AU" dirty="0"/>
              <a:t>We do: this is where we discuss or work on the concepts together.</a:t>
            </a:r>
          </a:p>
          <a:p>
            <a:endParaRPr lang="en-AU" dirty="0"/>
          </a:p>
          <a:p>
            <a:r>
              <a:rPr lang="en-AU" dirty="0"/>
              <a:t>You do: your turn to be involved. You may be working in a group or on an activity individually.</a:t>
            </a:r>
          </a:p>
          <a:p>
            <a:endParaRPr lang="en-AU" dirty="0"/>
          </a:p>
          <a:p>
            <a:endParaRPr lang="en-AU" dirty="0"/>
          </a:p>
        </p:txBody>
      </p:sp>
      <p:sp>
        <p:nvSpPr>
          <p:cNvPr id="4" name="Date Placeholder 3"/>
          <p:cNvSpPr>
            <a:spLocks noGrp="1"/>
          </p:cNvSpPr>
          <p:nvPr>
            <p:ph type="dt" sz="half" idx="10"/>
          </p:nvPr>
        </p:nvSpPr>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9B1D3-87FE-4D50-93E1-DF0A22661CCB}"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563606"/>
            <a:ext cx="1080000" cy="108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1690688"/>
            <a:ext cx="1080000" cy="108000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3127147"/>
            <a:ext cx="1080000" cy="1080000"/>
          </a:xfrm>
          <a:prstGeom prst="rect">
            <a:avLst/>
          </a:prstGeom>
        </p:spPr>
      </p:pic>
    </p:spTree>
    <p:extLst>
      <p:ext uri="{BB962C8B-B14F-4D97-AF65-F5344CB8AC3E}">
        <p14:creationId xmlns:p14="http://schemas.microsoft.com/office/powerpoint/2010/main" val="2885370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A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9D9B1D3-87FE-4D50-93E1-DF0A22661CCB}" type="slidenum">
              <a:rPr lang="en-AU" smtClean="0"/>
              <a:t>‹#›</a:t>
            </a:fld>
            <a:endParaRPr lang="en-AU"/>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ach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chor="b"/>
          <a:lstStyle>
            <a:lvl1pPr algn="ctr">
              <a:defRPr/>
            </a:lvl1p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1191986" y="6356350"/>
            <a:ext cx="2389414" cy="365125"/>
          </a:xfr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1823357" cy="365125"/>
          </a:xfrm>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28747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tudent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chor="b"/>
          <a:lstStyle>
            <a:lvl1pPr algn="ctr">
              <a:defRPr/>
            </a:lvl1p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1191986" y="6356350"/>
            <a:ext cx="2389414" cy="365125"/>
          </a:xfr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1823357" cy="365125"/>
          </a:xfrm>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429130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eacher and Student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chor="b"/>
          <a:lstStyle>
            <a:lvl1pPr algn="ctr">
              <a:defRPr/>
            </a:lvl1p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1191986" y="6356350"/>
            <a:ext cx="2389414" cy="365125"/>
          </a:xfrm>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1823357" cy="365125"/>
          </a:xfrm>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50527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174298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30A452-E8C1-4191-BEA9-577823D697AD}" type="datetimeFigureOut">
              <a:rPr lang="en-AU" smtClean="0"/>
              <a:t>25/02/2019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3361650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1430A452-E8C1-4191-BEA9-577823D697AD}" type="datetimeFigureOut">
              <a:rPr lang="en-AU" smtClean="0"/>
              <a:t>25/02/2019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D9B1D3-87FE-4D50-93E1-DF0A22661CCB}" type="slidenum">
              <a:rPr lang="en-AU" smtClean="0"/>
              <a:t>‹#›</a:t>
            </a:fld>
            <a:endParaRPr lang="en-AU"/>
          </a:p>
        </p:txBody>
      </p:sp>
    </p:spTree>
    <p:extLst>
      <p:ext uri="{BB962C8B-B14F-4D97-AF65-F5344CB8AC3E}">
        <p14:creationId xmlns:p14="http://schemas.microsoft.com/office/powerpoint/2010/main" val="361122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0.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0A452-E8C1-4191-BEA9-577823D697AD}" type="datetimeFigureOut">
              <a:rPr lang="en-AU" smtClean="0"/>
              <a:t>25/02/2019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0112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9B1D3-87FE-4D50-93E1-DF0A22661CCB}" type="slidenum">
              <a:rPr lang="en-AU" smtClean="0"/>
              <a:t>‹#›</a:t>
            </a:fld>
            <a:endParaRPr lang="en-AU"/>
          </a:p>
        </p:txBody>
      </p:sp>
      <p:pic>
        <p:nvPicPr>
          <p:cNvPr id="23" name="Picture 22">
            <a:extLst>
              <a:ext uri="{FF2B5EF4-FFF2-40B4-BE49-F238E27FC236}">
                <a16:creationId xmlns:a16="http://schemas.microsoft.com/office/drawing/2014/main" id="{B167B7E0-868D-4A4B-93AD-840F1C71E9F2}"/>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22571764"/>
      </p:ext>
    </p:extLst>
  </p:cSld>
  <p:clrMap bg1="lt1" tx1="dk1" bg2="lt2" tx2="dk2" accent1="accent1" accent2="accent2" accent3="accent3" accent4="accent4" accent5="accent5" accent6="accent6" hlink="hlink" folHlink="folHlink"/>
  <p:sldLayoutIdLst>
    <p:sldLayoutId id="2147483663" r:id="rId1"/>
    <p:sldLayoutId id="2147483649" r:id="rId2"/>
    <p:sldLayoutId id="2147483664" r:id="rId3"/>
    <p:sldLayoutId id="2147483650" r:id="rId4"/>
    <p:sldLayoutId id="2147483661" r:id="rId5"/>
    <p:sldLayoutId id="2147483662" r:id="rId6"/>
    <p:sldLayoutId id="214748366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8"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0A452-E8C1-4191-BEA9-577823D697AD}" type="datetimeFigureOut">
              <a:rPr lang="en-AU" smtClean="0"/>
              <a:t>25/02/2019</a:t>
            </a:fld>
            <a:endParaRPr lang="en-AU"/>
          </a:p>
        </p:txBody>
      </p:sp>
      <p:sp>
        <p:nvSpPr>
          <p:cNvPr id="10"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11" name="Slide Number Placeholder 5"/>
          <p:cNvSpPr>
            <a:spLocks noGrp="1"/>
          </p:cNvSpPr>
          <p:nvPr>
            <p:ph type="sldNum" sz="quarter" idx="4"/>
          </p:nvPr>
        </p:nvSpPr>
        <p:spPr>
          <a:xfrm>
            <a:off x="8610600" y="6356350"/>
            <a:ext cx="20112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9B1D3-87FE-4D50-93E1-DF0A22661CCB}" type="slidenum">
              <a:rPr lang="en-AU" smtClean="0"/>
              <a:t>‹#›</a:t>
            </a:fld>
            <a:endParaRPr lang="en-AU"/>
          </a:p>
        </p:txBody>
      </p:sp>
      <p:pic>
        <p:nvPicPr>
          <p:cNvPr id="13" name="Picture 1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1" name="Picture 20">
            <a:extLst>
              <a:ext uri="{FF2B5EF4-FFF2-40B4-BE49-F238E27FC236}">
                <a16:creationId xmlns:a16="http://schemas.microsoft.com/office/drawing/2014/main" id="{1D8CA747-5329-0540-9E4C-AAACF3742510}"/>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718776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achstarter.com/au/teaching-resource/object-material-investigation-worksheet/" TargetMode="External"/><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Teacher Notes</a:t>
            </a:r>
          </a:p>
        </p:txBody>
      </p:sp>
      <p:sp>
        <p:nvSpPr>
          <p:cNvPr id="5" name="Content Placeholder 4"/>
          <p:cNvSpPr>
            <a:spLocks noGrp="1"/>
          </p:cNvSpPr>
          <p:nvPr>
            <p:ph idx="1"/>
          </p:nvPr>
        </p:nvSpPr>
        <p:spPr/>
        <p:txBody>
          <a:bodyPr/>
          <a:lstStyle/>
          <a:p>
            <a:endParaRPr lang="en-AU"/>
          </a:p>
        </p:txBody>
      </p:sp>
    </p:spTree>
    <p:extLst>
      <p:ext uri="{BB962C8B-B14F-4D97-AF65-F5344CB8AC3E}">
        <p14:creationId xmlns:p14="http://schemas.microsoft.com/office/powerpoint/2010/main" val="115261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4C56FE-D69D-440C-B73F-02BC172DA4CD}"/>
              </a:ext>
            </a:extLst>
          </p:cNvPr>
          <p:cNvSpPr>
            <a:spLocks noGrp="1"/>
          </p:cNvSpPr>
          <p:nvPr>
            <p:ph type="title"/>
          </p:nvPr>
        </p:nvSpPr>
        <p:spPr/>
        <p:txBody>
          <a:bodyPr/>
          <a:lstStyle/>
          <a:p>
            <a:r>
              <a:rPr lang="en-AU" dirty="0"/>
              <a:t>Revising Materials - Class Activity</a:t>
            </a:r>
          </a:p>
        </p:txBody>
      </p:sp>
      <p:sp>
        <p:nvSpPr>
          <p:cNvPr id="7" name="Content Placeholder 6">
            <a:extLst>
              <a:ext uri="{FF2B5EF4-FFF2-40B4-BE49-F238E27FC236}">
                <a16:creationId xmlns:a16="http://schemas.microsoft.com/office/drawing/2014/main" id="{8AA5E9A1-46DB-4ABA-9545-AB4371222EC6}"/>
              </a:ext>
            </a:extLst>
          </p:cNvPr>
          <p:cNvSpPr>
            <a:spLocks noGrp="1"/>
          </p:cNvSpPr>
          <p:nvPr>
            <p:ph idx="1"/>
          </p:nvPr>
        </p:nvSpPr>
        <p:spPr/>
        <p:txBody>
          <a:bodyPr/>
          <a:lstStyle/>
          <a:p>
            <a:pPr marL="0" indent="0">
              <a:buNone/>
            </a:pPr>
            <a:r>
              <a:rPr lang="en-AU" dirty="0"/>
              <a:t>On the board, make a table with two columns. One column is for </a:t>
            </a:r>
            <a:r>
              <a:rPr lang="en-AU" b="1" dirty="0">
                <a:solidFill>
                  <a:srgbClr val="0070C0"/>
                </a:solidFill>
              </a:rPr>
              <a:t>natural materials </a:t>
            </a:r>
            <a:r>
              <a:rPr lang="en-AU" dirty="0"/>
              <a:t>and one column is for </a:t>
            </a:r>
            <a:r>
              <a:rPr lang="en-AU" b="1" dirty="0">
                <a:solidFill>
                  <a:srgbClr val="FF0000"/>
                </a:solidFill>
              </a:rPr>
              <a:t>processed materials</a:t>
            </a:r>
            <a:r>
              <a:rPr lang="en-AU" dirty="0"/>
              <a:t>.</a:t>
            </a:r>
          </a:p>
          <a:p>
            <a:pPr marL="0" indent="0">
              <a:buNone/>
            </a:pPr>
            <a:r>
              <a:rPr lang="en-AU" dirty="0"/>
              <a:t>Add as many different materials to the table as possible. Discuss any differences of opinion as a class.</a:t>
            </a:r>
          </a:p>
        </p:txBody>
      </p:sp>
      <p:graphicFrame>
        <p:nvGraphicFramePr>
          <p:cNvPr id="8" name="Table 7">
            <a:extLst>
              <a:ext uri="{FF2B5EF4-FFF2-40B4-BE49-F238E27FC236}">
                <a16:creationId xmlns:a16="http://schemas.microsoft.com/office/drawing/2014/main" id="{8A0F7B51-C262-45F9-9656-3FF5B6B218EF}"/>
              </a:ext>
            </a:extLst>
          </p:cNvPr>
          <p:cNvGraphicFramePr>
            <a:graphicFrameLocks noGrp="1"/>
          </p:cNvGraphicFramePr>
          <p:nvPr>
            <p:extLst>
              <p:ext uri="{D42A27DB-BD31-4B8C-83A1-F6EECF244321}">
                <p14:modId xmlns:p14="http://schemas.microsoft.com/office/powerpoint/2010/main" val="2671602063"/>
              </p:ext>
            </p:extLst>
          </p:nvPr>
        </p:nvGraphicFramePr>
        <p:xfrm>
          <a:off x="2032000" y="3749135"/>
          <a:ext cx="8128000" cy="21082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4004908951"/>
                    </a:ext>
                  </a:extLst>
                </a:gridCol>
                <a:gridCol w="4064000">
                  <a:extLst>
                    <a:ext uri="{9D8B030D-6E8A-4147-A177-3AD203B41FA5}">
                      <a16:colId xmlns:a16="http://schemas.microsoft.com/office/drawing/2014/main" val="3004617761"/>
                    </a:ext>
                  </a:extLst>
                </a:gridCol>
              </a:tblGrid>
              <a:tr h="370840">
                <a:tc>
                  <a:txBody>
                    <a:bodyPr/>
                    <a:lstStyle/>
                    <a:p>
                      <a:pPr algn="ctr"/>
                      <a:r>
                        <a:rPr lang="en-AU" dirty="0"/>
                        <a:t>Natural 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dirty="0"/>
                        <a:t>Processed 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1771223"/>
                  </a:ext>
                </a:extLst>
              </a:tr>
              <a:tr h="370840">
                <a:tc>
                  <a:txBody>
                    <a:bodyPr/>
                    <a:lstStyle/>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p>
                      <a:pPr marL="285750" indent="-285750">
                        <a:buFont typeface="Arial" panose="020B0604020202020204" pitchFamily="34" charset="0"/>
                        <a:buChar char="•"/>
                      </a:pPr>
                      <a:r>
                        <a:rPr lang="en-AU"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8504570"/>
                  </a:ext>
                </a:extLst>
              </a:tr>
            </a:tbl>
          </a:graphicData>
        </a:graphic>
      </p:graphicFrame>
      <p:sp>
        <p:nvSpPr>
          <p:cNvPr id="11" name="Freeform: Shape 10">
            <a:extLst>
              <a:ext uri="{FF2B5EF4-FFF2-40B4-BE49-F238E27FC236}">
                <a16:creationId xmlns:a16="http://schemas.microsoft.com/office/drawing/2014/main" id="{0889E3F3-CE5E-42EF-81B2-07D02A3A88D7}"/>
              </a:ext>
            </a:extLst>
          </p:cNvPr>
          <p:cNvSpPr/>
          <p:nvPr/>
        </p:nvSpPr>
        <p:spPr>
          <a:xfrm>
            <a:off x="1777042" y="5512279"/>
            <a:ext cx="8781690" cy="690113"/>
          </a:xfrm>
          <a:custGeom>
            <a:avLst/>
            <a:gdLst>
              <a:gd name="connsiteX0" fmla="*/ 25879 w 8781690"/>
              <a:gd name="connsiteY0" fmla="*/ 508959 h 690113"/>
              <a:gd name="connsiteX1" fmla="*/ 741871 w 8781690"/>
              <a:gd name="connsiteY1" fmla="*/ 146649 h 690113"/>
              <a:gd name="connsiteX2" fmla="*/ 2372264 w 8781690"/>
              <a:gd name="connsiteY2" fmla="*/ 388189 h 690113"/>
              <a:gd name="connsiteX3" fmla="*/ 3830128 w 8781690"/>
              <a:gd name="connsiteY3" fmla="*/ 163902 h 690113"/>
              <a:gd name="connsiteX4" fmla="*/ 4718649 w 8781690"/>
              <a:gd name="connsiteY4" fmla="*/ 508959 h 690113"/>
              <a:gd name="connsiteX5" fmla="*/ 6211018 w 8781690"/>
              <a:gd name="connsiteY5" fmla="*/ 224287 h 690113"/>
              <a:gd name="connsiteX6" fmla="*/ 7168550 w 8781690"/>
              <a:gd name="connsiteY6" fmla="*/ 0 h 690113"/>
              <a:gd name="connsiteX7" fmla="*/ 7297947 w 8781690"/>
              <a:gd name="connsiteY7" fmla="*/ 301925 h 690113"/>
              <a:gd name="connsiteX8" fmla="*/ 8117456 w 8781690"/>
              <a:gd name="connsiteY8" fmla="*/ 241540 h 690113"/>
              <a:gd name="connsiteX9" fmla="*/ 8453886 w 8781690"/>
              <a:gd name="connsiteY9" fmla="*/ 17253 h 690113"/>
              <a:gd name="connsiteX10" fmla="*/ 8781690 w 8781690"/>
              <a:gd name="connsiteY10" fmla="*/ 370936 h 690113"/>
              <a:gd name="connsiteX11" fmla="*/ 8660920 w 8781690"/>
              <a:gd name="connsiteY11" fmla="*/ 690113 h 690113"/>
              <a:gd name="connsiteX12" fmla="*/ 0 w 8781690"/>
              <a:gd name="connsiteY12" fmla="*/ 655608 h 690113"/>
              <a:gd name="connsiteX13" fmla="*/ 25879 w 8781690"/>
              <a:gd name="connsiteY13" fmla="*/ 508959 h 69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81690" h="690113">
                <a:moveTo>
                  <a:pt x="25879" y="508959"/>
                </a:moveTo>
                <a:lnTo>
                  <a:pt x="741871" y="146649"/>
                </a:lnTo>
                <a:lnTo>
                  <a:pt x="2372264" y="388189"/>
                </a:lnTo>
                <a:lnTo>
                  <a:pt x="3830128" y="163902"/>
                </a:lnTo>
                <a:lnTo>
                  <a:pt x="4718649" y="508959"/>
                </a:lnTo>
                <a:lnTo>
                  <a:pt x="6211018" y="224287"/>
                </a:lnTo>
                <a:lnTo>
                  <a:pt x="7168550" y="0"/>
                </a:lnTo>
                <a:lnTo>
                  <a:pt x="7297947" y="301925"/>
                </a:lnTo>
                <a:lnTo>
                  <a:pt x="8117456" y="241540"/>
                </a:lnTo>
                <a:lnTo>
                  <a:pt x="8453886" y="17253"/>
                </a:lnTo>
                <a:lnTo>
                  <a:pt x="8781690" y="370936"/>
                </a:lnTo>
                <a:lnTo>
                  <a:pt x="8660920" y="690113"/>
                </a:lnTo>
                <a:lnTo>
                  <a:pt x="0" y="655608"/>
                </a:lnTo>
                <a:lnTo>
                  <a:pt x="25879" y="508959"/>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4355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3DCAB-8ACF-450B-96EA-AEA919F62EB6}"/>
              </a:ext>
            </a:extLst>
          </p:cNvPr>
          <p:cNvSpPr>
            <a:spLocks noGrp="1"/>
          </p:cNvSpPr>
          <p:nvPr>
            <p:ph type="title"/>
          </p:nvPr>
        </p:nvSpPr>
        <p:spPr/>
        <p:txBody>
          <a:bodyPr/>
          <a:lstStyle/>
          <a:p>
            <a:r>
              <a:rPr lang="en-AU" dirty="0"/>
              <a:t>Object Investigation - Independent Activity </a:t>
            </a:r>
          </a:p>
        </p:txBody>
      </p:sp>
      <p:sp>
        <p:nvSpPr>
          <p:cNvPr id="5" name="Content Placeholder 4">
            <a:extLst>
              <a:ext uri="{FF2B5EF4-FFF2-40B4-BE49-F238E27FC236}">
                <a16:creationId xmlns:a16="http://schemas.microsoft.com/office/drawing/2014/main" id="{D543C9FA-8A90-4DCE-A86D-46956F42CE8E}"/>
              </a:ext>
            </a:extLst>
          </p:cNvPr>
          <p:cNvSpPr>
            <a:spLocks noGrp="1"/>
          </p:cNvSpPr>
          <p:nvPr>
            <p:ph idx="1"/>
          </p:nvPr>
        </p:nvSpPr>
        <p:spPr>
          <a:xfrm>
            <a:off x="838200" y="1825625"/>
            <a:ext cx="10515600" cy="988827"/>
          </a:xfrm>
        </p:spPr>
        <p:txBody>
          <a:bodyPr/>
          <a:lstStyle/>
          <a:p>
            <a:pPr marL="0" indent="0">
              <a:buNone/>
            </a:pPr>
            <a:r>
              <a:rPr lang="en-AU" dirty="0"/>
              <a:t>Choose a manufactured object that you can see in the classroom. Select an object that is made of at least three different materials. </a:t>
            </a:r>
          </a:p>
        </p:txBody>
      </p:sp>
      <p:pic>
        <p:nvPicPr>
          <p:cNvPr id="7" name="Picture 6">
            <a:extLst>
              <a:ext uri="{FF2B5EF4-FFF2-40B4-BE49-F238E27FC236}">
                <a16:creationId xmlns:a16="http://schemas.microsoft.com/office/drawing/2014/main" id="{15F247A6-BBC0-406F-907D-D7A4E992D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0345" y="2949389"/>
            <a:ext cx="3216481" cy="2839997"/>
          </a:xfrm>
          <a:prstGeom prst="rect">
            <a:avLst/>
          </a:prstGeom>
        </p:spPr>
      </p:pic>
      <p:sp>
        <p:nvSpPr>
          <p:cNvPr id="2" name="TextBox 1">
            <a:extLst>
              <a:ext uri="{FF2B5EF4-FFF2-40B4-BE49-F238E27FC236}">
                <a16:creationId xmlns:a16="http://schemas.microsoft.com/office/drawing/2014/main" id="{11A40127-0867-4FF3-917A-3BFAC7F40707}"/>
              </a:ext>
            </a:extLst>
          </p:cNvPr>
          <p:cNvSpPr txBox="1"/>
          <p:nvPr/>
        </p:nvSpPr>
        <p:spPr>
          <a:xfrm>
            <a:off x="838199" y="2660073"/>
            <a:ext cx="7081911" cy="3385542"/>
          </a:xfrm>
          <a:prstGeom prst="rect">
            <a:avLst/>
          </a:prstGeom>
          <a:noFill/>
        </p:spPr>
        <p:txBody>
          <a:bodyPr wrap="square" rtlCol="0">
            <a:spAutoFit/>
          </a:bodyPr>
          <a:lstStyle/>
          <a:p>
            <a:r>
              <a:rPr lang="en-AU" sz="2800" dirty="0"/>
              <a:t>Using the </a:t>
            </a:r>
            <a:r>
              <a:rPr lang="en-AU" sz="2800" i="1" dirty="0">
                <a:hlinkClick r:id="rId3"/>
              </a:rPr>
              <a:t>Object Material Investigation Worksheet</a:t>
            </a:r>
            <a:r>
              <a:rPr lang="en-AU" sz="2800" dirty="0"/>
              <a:t>, identify the materials used, their source (where they have come from) and why this material was chosen to make the object.</a:t>
            </a:r>
          </a:p>
          <a:p>
            <a:r>
              <a:rPr lang="en-AU" sz="2800" i="1" dirty="0"/>
              <a:t>For example: This object is made out of wood, which comes from trees. Wood is hard and strong.</a:t>
            </a:r>
          </a:p>
          <a:p>
            <a:endParaRPr lang="en-US" dirty="0"/>
          </a:p>
        </p:txBody>
      </p:sp>
    </p:spTree>
    <p:extLst>
      <p:ext uri="{BB962C8B-B14F-4D97-AF65-F5344CB8AC3E}">
        <p14:creationId xmlns:p14="http://schemas.microsoft.com/office/powerpoint/2010/main" val="255921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61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Symbols</a:t>
            </a:r>
          </a:p>
        </p:txBody>
      </p:sp>
      <p:sp>
        <p:nvSpPr>
          <p:cNvPr id="5" name="Content Placeholder 4"/>
          <p:cNvSpPr>
            <a:spLocks noGrp="1"/>
          </p:cNvSpPr>
          <p:nvPr>
            <p:ph idx="1"/>
          </p:nvPr>
        </p:nvSpPr>
        <p:spPr/>
        <p:txBody>
          <a:bodyPr/>
          <a:lstStyle/>
          <a:p>
            <a:r>
              <a:rPr lang="en-AU" dirty="0"/>
              <a:t>I do: my turn to talk. This is the explanation section of our lesson where you are required to listen.</a:t>
            </a:r>
          </a:p>
          <a:p>
            <a:endParaRPr lang="en-AU" dirty="0"/>
          </a:p>
          <a:p>
            <a:r>
              <a:rPr lang="en-AU" dirty="0"/>
              <a:t>We do: this is where we discuss or work on the concepts together.</a:t>
            </a:r>
          </a:p>
          <a:p>
            <a:endParaRPr lang="en-AU" dirty="0"/>
          </a:p>
          <a:p>
            <a:r>
              <a:rPr lang="en-AU" dirty="0"/>
              <a:t>You do: your turn to be involved. You may be working in a group or on an activity individually.</a:t>
            </a:r>
          </a:p>
        </p:txBody>
      </p:sp>
    </p:spTree>
    <p:extLst>
      <p:ext uri="{BB962C8B-B14F-4D97-AF65-F5344CB8AC3E}">
        <p14:creationId xmlns:p14="http://schemas.microsoft.com/office/powerpoint/2010/main" val="39609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68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What Are Materials?</a:t>
            </a:r>
          </a:p>
        </p:txBody>
      </p:sp>
      <p:sp>
        <p:nvSpPr>
          <p:cNvPr id="5" name="Content Placeholder 4"/>
          <p:cNvSpPr>
            <a:spLocks noGrp="1"/>
          </p:cNvSpPr>
          <p:nvPr>
            <p:ph idx="1"/>
          </p:nvPr>
        </p:nvSpPr>
        <p:spPr>
          <a:xfrm>
            <a:off x="838200" y="1825625"/>
            <a:ext cx="6667005" cy="3660775"/>
          </a:xfrm>
        </p:spPr>
        <p:txBody>
          <a:bodyPr>
            <a:normAutofit/>
          </a:bodyPr>
          <a:lstStyle/>
          <a:p>
            <a:pPr marL="0" indent="0">
              <a:buNone/>
            </a:pPr>
            <a:r>
              <a:rPr lang="en-AU" dirty="0"/>
              <a:t>We experience the world around us using our five senses. </a:t>
            </a:r>
          </a:p>
          <a:p>
            <a:pPr marL="0" indent="0">
              <a:buNone/>
            </a:pPr>
            <a:r>
              <a:rPr lang="en-AU" dirty="0"/>
              <a:t>These are touching, smelling, hearing, tasting and seeing.</a:t>
            </a:r>
          </a:p>
          <a:p>
            <a:pPr marL="0" indent="0">
              <a:buNone/>
            </a:pPr>
            <a:r>
              <a:rPr lang="en-AU" dirty="0"/>
              <a:t>These senses interact with the</a:t>
            </a:r>
            <a:r>
              <a:rPr lang="en-AU" b="1" dirty="0"/>
              <a:t> </a:t>
            </a:r>
            <a:r>
              <a:rPr lang="en-AU" dirty="0"/>
              <a:t>matter</a:t>
            </a:r>
            <a:r>
              <a:rPr lang="en-AU" b="1" dirty="0"/>
              <a:t> </a:t>
            </a:r>
            <a:r>
              <a:rPr lang="en-AU" dirty="0"/>
              <a:t>that our world is made from. </a:t>
            </a:r>
          </a:p>
          <a:p>
            <a:pPr marL="0" indent="0">
              <a:buNone/>
            </a:pPr>
            <a:r>
              <a:rPr lang="en-AU" dirty="0"/>
              <a:t>A </a:t>
            </a:r>
            <a:r>
              <a:rPr lang="en-AU" b="1" dirty="0"/>
              <a:t>material</a:t>
            </a:r>
            <a:r>
              <a:rPr lang="en-AU" dirty="0"/>
              <a:t> is the type of</a:t>
            </a:r>
            <a:r>
              <a:rPr lang="en-AU" b="1" dirty="0"/>
              <a:t> </a:t>
            </a:r>
            <a:r>
              <a:rPr lang="en-AU" dirty="0"/>
              <a:t>matter</a:t>
            </a:r>
            <a:r>
              <a:rPr lang="en-AU" b="1" dirty="0"/>
              <a:t> </a:t>
            </a:r>
            <a:r>
              <a:rPr lang="en-AU" dirty="0"/>
              <a:t>that an object is made from.</a:t>
            </a:r>
          </a:p>
        </p:txBody>
      </p:sp>
      <p:pic>
        <p:nvPicPr>
          <p:cNvPr id="3" name="Picture 2">
            <a:extLst>
              <a:ext uri="{FF2B5EF4-FFF2-40B4-BE49-F238E27FC236}">
                <a16:creationId xmlns:a16="http://schemas.microsoft.com/office/drawing/2014/main" id="{5BC7D6CF-E571-4001-ABFF-8614B6393F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5205" y="1879063"/>
            <a:ext cx="3553897" cy="3553897"/>
          </a:xfrm>
          <a:prstGeom prst="rect">
            <a:avLst/>
          </a:prstGeom>
        </p:spPr>
      </p:pic>
    </p:spTree>
    <p:extLst>
      <p:ext uri="{BB962C8B-B14F-4D97-AF65-F5344CB8AC3E}">
        <p14:creationId xmlns:p14="http://schemas.microsoft.com/office/powerpoint/2010/main" val="121280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F5A4-BBAE-47FA-A999-8320D2F88F91}"/>
              </a:ext>
            </a:extLst>
          </p:cNvPr>
          <p:cNvSpPr>
            <a:spLocks noGrp="1"/>
          </p:cNvSpPr>
          <p:nvPr>
            <p:ph type="title"/>
          </p:nvPr>
        </p:nvSpPr>
        <p:spPr/>
        <p:txBody>
          <a:bodyPr/>
          <a:lstStyle/>
          <a:p>
            <a:r>
              <a:rPr lang="en-AU" dirty="0"/>
              <a:t>Types of Materials</a:t>
            </a:r>
          </a:p>
        </p:txBody>
      </p:sp>
      <p:sp>
        <p:nvSpPr>
          <p:cNvPr id="3" name="Content Placeholder 2">
            <a:extLst>
              <a:ext uri="{FF2B5EF4-FFF2-40B4-BE49-F238E27FC236}">
                <a16:creationId xmlns:a16="http://schemas.microsoft.com/office/drawing/2014/main" id="{3C62DC17-550F-473A-8AF7-E0862FE131F0}"/>
              </a:ext>
            </a:extLst>
          </p:cNvPr>
          <p:cNvSpPr>
            <a:spLocks noGrp="1"/>
          </p:cNvSpPr>
          <p:nvPr>
            <p:ph idx="1"/>
          </p:nvPr>
        </p:nvSpPr>
        <p:spPr>
          <a:xfrm>
            <a:off x="838200" y="1825625"/>
            <a:ext cx="10515600" cy="1960798"/>
          </a:xfrm>
        </p:spPr>
        <p:txBody>
          <a:bodyPr/>
          <a:lstStyle/>
          <a:p>
            <a:pPr marL="0" indent="0">
              <a:buNone/>
            </a:pPr>
            <a:r>
              <a:rPr lang="en-AU" dirty="0"/>
              <a:t>Materials can be classified into two distinct groups: </a:t>
            </a:r>
            <a:r>
              <a:rPr lang="en-AU" b="1" dirty="0">
                <a:solidFill>
                  <a:srgbClr val="0070C0"/>
                </a:solidFill>
              </a:rPr>
              <a:t>natural materials </a:t>
            </a:r>
            <a:r>
              <a:rPr lang="en-AU" dirty="0"/>
              <a:t>and </a:t>
            </a:r>
            <a:r>
              <a:rPr lang="en-AU" b="1" dirty="0">
                <a:solidFill>
                  <a:srgbClr val="FF0000"/>
                </a:solidFill>
              </a:rPr>
              <a:t>processed materials</a:t>
            </a:r>
            <a:r>
              <a:rPr lang="en-AU" dirty="0"/>
              <a:t>. Natural materials are unchanged from the way they have been formed in nature. Processed materials have been altered in some way by people.</a:t>
            </a:r>
            <a:endParaRPr lang="en-AU" b="1" dirty="0"/>
          </a:p>
        </p:txBody>
      </p:sp>
      <p:pic>
        <p:nvPicPr>
          <p:cNvPr id="5" name="Picture 4">
            <a:extLst>
              <a:ext uri="{FF2B5EF4-FFF2-40B4-BE49-F238E27FC236}">
                <a16:creationId xmlns:a16="http://schemas.microsoft.com/office/drawing/2014/main" id="{80D9093A-286E-499D-A29E-F5CB872FC2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7153" y="3531093"/>
            <a:ext cx="1639797" cy="1960798"/>
          </a:xfrm>
          <a:prstGeom prst="rect">
            <a:avLst/>
          </a:prstGeom>
        </p:spPr>
      </p:pic>
      <p:pic>
        <p:nvPicPr>
          <p:cNvPr id="12" name="Picture 11">
            <a:extLst>
              <a:ext uri="{FF2B5EF4-FFF2-40B4-BE49-F238E27FC236}">
                <a16:creationId xmlns:a16="http://schemas.microsoft.com/office/drawing/2014/main" id="{BDCB9269-667B-4CE4-9A87-3F50EFA882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0959" y="4395293"/>
            <a:ext cx="976354" cy="1046792"/>
          </a:xfrm>
          <a:prstGeom prst="rect">
            <a:avLst/>
          </a:prstGeom>
        </p:spPr>
      </p:pic>
      <p:sp>
        <p:nvSpPr>
          <p:cNvPr id="14" name="TextBox 13">
            <a:extLst>
              <a:ext uri="{FF2B5EF4-FFF2-40B4-BE49-F238E27FC236}">
                <a16:creationId xmlns:a16="http://schemas.microsoft.com/office/drawing/2014/main" id="{C930E29D-CB8E-4908-8267-15DF4B0738EC}"/>
              </a:ext>
            </a:extLst>
          </p:cNvPr>
          <p:cNvSpPr txBox="1"/>
          <p:nvPr/>
        </p:nvSpPr>
        <p:spPr>
          <a:xfrm>
            <a:off x="2825020" y="5589068"/>
            <a:ext cx="2646558" cy="369332"/>
          </a:xfrm>
          <a:prstGeom prst="rect">
            <a:avLst/>
          </a:prstGeom>
          <a:noFill/>
        </p:spPr>
        <p:txBody>
          <a:bodyPr wrap="none" rtlCol="0">
            <a:spAutoFit/>
          </a:bodyPr>
          <a:lstStyle/>
          <a:p>
            <a:r>
              <a:rPr lang="en-AU" dirty="0"/>
              <a:t>Wool is a natural material.</a:t>
            </a:r>
          </a:p>
        </p:txBody>
      </p:sp>
      <p:sp>
        <p:nvSpPr>
          <p:cNvPr id="16" name="TextBox 15">
            <a:extLst>
              <a:ext uri="{FF2B5EF4-FFF2-40B4-BE49-F238E27FC236}">
                <a16:creationId xmlns:a16="http://schemas.microsoft.com/office/drawing/2014/main" id="{AD0E79D1-DD09-4477-A573-85966D6B3835}"/>
              </a:ext>
            </a:extLst>
          </p:cNvPr>
          <p:cNvSpPr txBox="1"/>
          <p:nvPr/>
        </p:nvSpPr>
        <p:spPr>
          <a:xfrm>
            <a:off x="6951163" y="5589068"/>
            <a:ext cx="2986395" cy="369332"/>
          </a:xfrm>
          <a:prstGeom prst="rect">
            <a:avLst/>
          </a:prstGeom>
          <a:noFill/>
        </p:spPr>
        <p:txBody>
          <a:bodyPr wrap="none" rtlCol="0">
            <a:spAutoFit/>
          </a:bodyPr>
          <a:lstStyle/>
          <a:p>
            <a:pPr algn="ctr"/>
            <a:r>
              <a:rPr lang="en-AU" dirty="0"/>
              <a:t>Nylon is a processed material.</a:t>
            </a:r>
          </a:p>
        </p:txBody>
      </p:sp>
      <p:pic>
        <p:nvPicPr>
          <p:cNvPr id="6" name="Picture 5">
            <a:extLst>
              <a:ext uri="{FF2B5EF4-FFF2-40B4-BE49-F238E27FC236}">
                <a16:creationId xmlns:a16="http://schemas.microsoft.com/office/drawing/2014/main" id="{4ABAFE90-6D46-4988-8F05-97F8C65AD5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7993" y="4548993"/>
            <a:ext cx="1053585" cy="942898"/>
          </a:xfrm>
          <a:prstGeom prst="rect">
            <a:avLst/>
          </a:prstGeom>
        </p:spPr>
      </p:pic>
      <p:pic>
        <p:nvPicPr>
          <p:cNvPr id="8" name="Picture 7">
            <a:extLst>
              <a:ext uri="{FF2B5EF4-FFF2-40B4-BE49-F238E27FC236}">
                <a16:creationId xmlns:a16="http://schemas.microsoft.com/office/drawing/2014/main" id="{3EB94084-14C4-47DD-BEF4-1887CFEBDC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1163" y="3628270"/>
            <a:ext cx="1639796" cy="1813815"/>
          </a:xfrm>
          <a:prstGeom prst="rect">
            <a:avLst/>
          </a:prstGeom>
        </p:spPr>
      </p:pic>
    </p:spTree>
    <p:extLst>
      <p:ext uri="{BB962C8B-B14F-4D97-AF65-F5344CB8AC3E}">
        <p14:creationId xmlns:p14="http://schemas.microsoft.com/office/powerpoint/2010/main" val="3717238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36D02DE3-083B-4432-8097-27F874A3B85A}"/>
              </a:ext>
            </a:extLst>
          </p:cNvPr>
          <p:cNvGraphicFramePr>
            <a:graphicFrameLocks noGrp="1"/>
          </p:cNvGraphicFramePr>
          <p:nvPr>
            <p:extLst>
              <p:ext uri="{D42A27DB-BD31-4B8C-83A1-F6EECF244321}">
                <p14:modId xmlns:p14="http://schemas.microsoft.com/office/powerpoint/2010/main" val="4289790392"/>
              </p:ext>
            </p:extLst>
          </p:nvPr>
        </p:nvGraphicFramePr>
        <p:xfrm>
          <a:off x="1328468" y="3606341"/>
          <a:ext cx="9352722" cy="2449098"/>
        </p:xfrm>
        <a:graphic>
          <a:graphicData uri="http://schemas.openxmlformats.org/drawingml/2006/table">
            <a:tbl>
              <a:tblPr firstRow="1" bandRow="1">
                <a:tableStyleId>{5940675A-B579-460E-94D1-54222C63F5DA}</a:tableStyleId>
              </a:tblPr>
              <a:tblGrid>
                <a:gridCol w="4676361">
                  <a:extLst>
                    <a:ext uri="{9D8B030D-6E8A-4147-A177-3AD203B41FA5}">
                      <a16:colId xmlns:a16="http://schemas.microsoft.com/office/drawing/2014/main" val="2904322412"/>
                    </a:ext>
                  </a:extLst>
                </a:gridCol>
                <a:gridCol w="4676361">
                  <a:extLst>
                    <a:ext uri="{9D8B030D-6E8A-4147-A177-3AD203B41FA5}">
                      <a16:colId xmlns:a16="http://schemas.microsoft.com/office/drawing/2014/main" val="2389214229"/>
                    </a:ext>
                  </a:extLst>
                </a:gridCol>
              </a:tblGrid>
              <a:tr h="437418">
                <a:tc>
                  <a:txBody>
                    <a:bodyPr/>
                    <a:lstStyle/>
                    <a:p>
                      <a:pPr algn="ctr"/>
                      <a:r>
                        <a:rPr lang="en-AU" b="1" dirty="0">
                          <a:solidFill>
                            <a:srgbClr val="C00000"/>
                          </a:solidFill>
                        </a:rPr>
                        <a:t>Natural materials from the earth</a:t>
                      </a:r>
                    </a:p>
                  </a:txBody>
                  <a:tcPr/>
                </a:tc>
                <a:tc>
                  <a:txBody>
                    <a:bodyPr/>
                    <a:lstStyle/>
                    <a:p>
                      <a:pPr algn="ctr"/>
                      <a:r>
                        <a:rPr lang="en-AU" b="1" dirty="0">
                          <a:solidFill>
                            <a:srgbClr val="00B050"/>
                          </a:solidFill>
                        </a:rPr>
                        <a:t>Natural materials from living things</a:t>
                      </a:r>
                    </a:p>
                  </a:txBody>
                  <a:tcPr/>
                </a:tc>
                <a:extLst>
                  <a:ext uri="{0D108BD9-81ED-4DB2-BD59-A6C34878D82A}">
                    <a16:rowId xmlns:a16="http://schemas.microsoft.com/office/drawing/2014/main" val="4006008580"/>
                  </a:ext>
                </a:extLst>
              </a:tr>
              <a:tr h="1236626">
                <a:tc>
                  <a:txBody>
                    <a:bodyPr/>
                    <a:lstStyle/>
                    <a:p>
                      <a:pPr algn="ctr"/>
                      <a:endParaRPr lang="en-AU" dirty="0"/>
                    </a:p>
                    <a:p>
                      <a:pPr algn="ctr"/>
                      <a:endParaRPr lang="en-AU" dirty="0"/>
                    </a:p>
                    <a:p>
                      <a:pPr algn="ctr"/>
                      <a:endParaRPr lang="en-AU" dirty="0"/>
                    </a:p>
                    <a:p>
                      <a:pPr algn="ctr"/>
                      <a:endParaRPr lang="en-AU" dirty="0"/>
                    </a:p>
                    <a:p>
                      <a:pPr algn="ctr"/>
                      <a:endParaRPr lang="en-AU" dirty="0"/>
                    </a:p>
                    <a:p>
                      <a:pPr algn="ctr"/>
                      <a:endParaRPr lang="en-AU" dirty="0"/>
                    </a:p>
                    <a:p>
                      <a:pPr algn="ctr"/>
                      <a:endParaRPr lang="en-AU" dirty="0"/>
                    </a:p>
                  </a:txBody>
                  <a:tcPr/>
                </a:tc>
                <a:tc>
                  <a:txBody>
                    <a:bodyPr/>
                    <a:lstStyle/>
                    <a:p>
                      <a:pPr algn="ctr"/>
                      <a:endParaRPr lang="en-AU" dirty="0"/>
                    </a:p>
                  </a:txBody>
                  <a:tcPr/>
                </a:tc>
                <a:extLst>
                  <a:ext uri="{0D108BD9-81ED-4DB2-BD59-A6C34878D82A}">
                    <a16:rowId xmlns:a16="http://schemas.microsoft.com/office/drawing/2014/main" val="2758366671"/>
                  </a:ext>
                </a:extLst>
              </a:tr>
            </a:tbl>
          </a:graphicData>
        </a:graphic>
      </p:graphicFrame>
      <p:sp>
        <p:nvSpPr>
          <p:cNvPr id="4" name="Title 3">
            <a:extLst>
              <a:ext uri="{FF2B5EF4-FFF2-40B4-BE49-F238E27FC236}">
                <a16:creationId xmlns:a16="http://schemas.microsoft.com/office/drawing/2014/main" id="{6E698AD4-5E0B-4008-99D5-B8D84E92F5CD}"/>
              </a:ext>
            </a:extLst>
          </p:cNvPr>
          <p:cNvSpPr>
            <a:spLocks noGrp="1"/>
          </p:cNvSpPr>
          <p:nvPr>
            <p:ph type="title"/>
          </p:nvPr>
        </p:nvSpPr>
        <p:spPr/>
        <p:txBody>
          <a:bodyPr/>
          <a:lstStyle/>
          <a:p>
            <a:r>
              <a:rPr lang="en-AU" dirty="0"/>
              <a:t>Natural Materials</a:t>
            </a:r>
          </a:p>
        </p:txBody>
      </p:sp>
      <p:sp>
        <p:nvSpPr>
          <p:cNvPr id="5" name="Content Placeholder 4">
            <a:extLst>
              <a:ext uri="{FF2B5EF4-FFF2-40B4-BE49-F238E27FC236}">
                <a16:creationId xmlns:a16="http://schemas.microsoft.com/office/drawing/2014/main" id="{883C4669-C33F-4B27-812A-007E9FB70EDB}"/>
              </a:ext>
            </a:extLst>
          </p:cNvPr>
          <p:cNvSpPr>
            <a:spLocks noGrp="1"/>
          </p:cNvSpPr>
          <p:nvPr>
            <p:ph idx="1"/>
          </p:nvPr>
        </p:nvSpPr>
        <p:spPr>
          <a:xfrm>
            <a:off x="838200" y="1825625"/>
            <a:ext cx="10515600" cy="1842388"/>
          </a:xfrm>
        </p:spPr>
        <p:txBody>
          <a:bodyPr/>
          <a:lstStyle/>
          <a:p>
            <a:pPr marL="0" indent="0">
              <a:buNone/>
            </a:pPr>
            <a:r>
              <a:rPr lang="en-AU" dirty="0"/>
              <a:t>Natural materials can be roughly classified into two categories: those which come </a:t>
            </a:r>
            <a:r>
              <a:rPr lang="en-AU" b="1" dirty="0">
                <a:solidFill>
                  <a:srgbClr val="C00000"/>
                </a:solidFill>
              </a:rPr>
              <a:t>from the earth </a:t>
            </a:r>
            <a:r>
              <a:rPr lang="en-AU" dirty="0"/>
              <a:t>and those which come </a:t>
            </a:r>
            <a:r>
              <a:rPr lang="en-AU" b="1" dirty="0">
                <a:solidFill>
                  <a:srgbClr val="00B050"/>
                </a:solidFill>
              </a:rPr>
              <a:t>from living things</a:t>
            </a:r>
            <a:r>
              <a:rPr lang="en-AU" dirty="0"/>
              <a:t>. Materials from the earth include stone, metals and minerals. Materials from living things include silk, leather and wood.</a:t>
            </a:r>
          </a:p>
        </p:txBody>
      </p:sp>
      <p:grpSp>
        <p:nvGrpSpPr>
          <p:cNvPr id="15" name="Group 14">
            <a:extLst>
              <a:ext uri="{FF2B5EF4-FFF2-40B4-BE49-F238E27FC236}">
                <a16:creationId xmlns:a16="http://schemas.microsoft.com/office/drawing/2014/main" id="{7E38D55C-03F2-47E3-8C01-E5DA57411FD9}"/>
              </a:ext>
            </a:extLst>
          </p:cNvPr>
          <p:cNvGrpSpPr/>
          <p:nvPr/>
        </p:nvGrpSpPr>
        <p:grpSpPr>
          <a:xfrm>
            <a:off x="3059126" y="4933873"/>
            <a:ext cx="746314" cy="930442"/>
            <a:chOff x="1974503" y="4409037"/>
            <a:chExt cx="614838" cy="706439"/>
          </a:xfrm>
        </p:grpSpPr>
        <p:pic>
          <p:nvPicPr>
            <p:cNvPr id="7" name="Picture 6">
              <a:extLst>
                <a:ext uri="{FF2B5EF4-FFF2-40B4-BE49-F238E27FC236}">
                  <a16:creationId xmlns:a16="http://schemas.microsoft.com/office/drawing/2014/main" id="{3C78DCE9-DA4E-413B-9E0C-D221B77FCF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6608" y="4409037"/>
              <a:ext cx="432733" cy="663080"/>
            </a:xfrm>
            <a:prstGeom prst="rect">
              <a:avLst/>
            </a:prstGeom>
          </p:spPr>
        </p:pic>
        <p:pic>
          <p:nvPicPr>
            <p:cNvPr id="9" name="Picture 8">
              <a:extLst>
                <a:ext uri="{FF2B5EF4-FFF2-40B4-BE49-F238E27FC236}">
                  <a16:creationId xmlns:a16="http://schemas.microsoft.com/office/drawing/2014/main" id="{C8E863AA-7AB9-481C-8EFB-20F3A9A4C9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4503" y="4409037"/>
              <a:ext cx="364209" cy="524714"/>
            </a:xfrm>
            <a:prstGeom prst="rect">
              <a:avLst/>
            </a:prstGeom>
          </p:spPr>
        </p:pic>
        <p:pic>
          <p:nvPicPr>
            <p:cNvPr id="10" name="Picture 9">
              <a:extLst>
                <a:ext uri="{FF2B5EF4-FFF2-40B4-BE49-F238E27FC236}">
                  <a16:creationId xmlns:a16="http://schemas.microsoft.com/office/drawing/2014/main" id="{68A4C8E9-206B-4BD9-AABD-5CE9D23473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1521" y="4752026"/>
              <a:ext cx="237191" cy="363450"/>
            </a:xfrm>
            <a:prstGeom prst="rect">
              <a:avLst/>
            </a:prstGeom>
          </p:spPr>
        </p:pic>
      </p:grpSp>
      <p:pic>
        <p:nvPicPr>
          <p:cNvPr id="17" name="Picture 16">
            <a:extLst>
              <a:ext uri="{FF2B5EF4-FFF2-40B4-BE49-F238E27FC236}">
                <a16:creationId xmlns:a16="http://schemas.microsoft.com/office/drawing/2014/main" id="{E88B0CEA-8DD6-4A24-A434-FDAE0759CB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38732" y="4724149"/>
            <a:ext cx="2169757" cy="1055177"/>
          </a:xfrm>
          <a:prstGeom prst="rect">
            <a:avLst/>
          </a:prstGeom>
        </p:spPr>
      </p:pic>
      <p:pic>
        <p:nvPicPr>
          <p:cNvPr id="21" name="Picture 20">
            <a:extLst>
              <a:ext uri="{FF2B5EF4-FFF2-40B4-BE49-F238E27FC236}">
                <a16:creationId xmlns:a16="http://schemas.microsoft.com/office/drawing/2014/main" id="{09BE8EF0-B159-459D-A060-0BEE95FDCFF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0272" y="4417782"/>
            <a:ext cx="1190686" cy="758864"/>
          </a:xfrm>
          <a:prstGeom prst="rect">
            <a:avLst/>
          </a:prstGeom>
        </p:spPr>
      </p:pic>
      <p:pic>
        <p:nvPicPr>
          <p:cNvPr id="3" name="Picture 2">
            <a:extLst>
              <a:ext uri="{FF2B5EF4-FFF2-40B4-BE49-F238E27FC236}">
                <a16:creationId xmlns:a16="http://schemas.microsoft.com/office/drawing/2014/main" id="{E9543573-05FA-4B8A-B635-0AE7FA8B6C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53238" y="4292757"/>
            <a:ext cx="1758051" cy="725131"/>
          </a:xfrm>
          <a:prstGeom prst="rect">
            <a:avLst/>
          </a:prstGeom>
        </p:spPr>
      </p:pic>
      <p:pic>
        <p:nvPicPr>
          <p:cNvPr id="8" name="Picture 7">
            <a:extLst>
              <a:ext uri="{FF2B5EF4-FFF2-40B4-BE49-F238E27FC236}">
                <a16:creationId xmlns:a16="http://schemas.microsoft.com/office/drawing/2014/main" id="{6D96954A-517C-4230-A118-DF58537C3C3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1025396">
            <a:off x="6218755" y="4210629"/>
            <a:ext cx="1282381" cy="1207533"/>
          </a:xfrm>
          <a:prstGeom prst="rect">
            <a:avLst/>
          </a:prstGeom>
        </p:spPr>
      </p:pic>
      <p:pic>
        <p:nvPicPr>
          <p:cNvPr id="12" name="Picture 11">
            <a:extLst>
              <a:ext uri="{FF2B5EF4-FFF2-40B4-BE49-F238E27FC236}">
                <a16:creationId xmlns:a16="http://schemas.microsoft.com/office/drawing/2014/main" id="{A2A4369C-999E-4B9D-81F7-1D211F78CD2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7225900">
            <a:off x="9233743" y="4247274"/>
            <a:ext cx="1084974" cy="1248462"/>
          </a:xfrm>
          <a:prstGeom prst="rect">
            <a:avLst/>
          </a:prstGeom>
        </p:spPr>
      </p:pic>
      <p:sp>
        <p:nvSpPr>
          <p:cNvPr id="13" name="TextBox 12">
            <a:extLst>
              <a:ext uri="{FF2B5EF4-FFF2-40B4-BE49-F238E27FC236}">
                <a16:creationId xmlns:a16="http://schemas.microsoft.com/office/drawing/2014/main" id="{EABD091F-9E77-4219-9D67-3880E6E5C248}"/>
              </a:ext>
            </a:extLst>
          </p:cNvPr>
          <p:cNvSpPr txBox="1"/>
          <p:nvPr/>
        </p:nvSpPr>
        <p:spPr>
          <a:xfrm>
            <a:off x="3463040" y="5622541"/>
            <a:ext cx="1205942" cy="369332"/>
          </a:xfrm>
          <a:prstGeom prst="rect">
            <a:avLst/>
          </a:prstGeom>
          <a:noFill/>
        </p:spPr>
        <p:txBody>
          <a:bodyPr wrap="square" rtlCol="0">
            <a:spAutoFit/>
          </a:bodyPr>
          <a:lstStyle/>
          <a:p>
            <a:r>
              <a:rPr lang="en-AU" dirty="0"/>
              <a:t>minerals </a:t>
            </a:r>
          </a:p>
        </p:txBody>
      </p:sp>
      <p:sp>
        <p:nvSpPr>
          <p:cNvPr id="24" name="TextBox 23">
            <a:extLst>
              <a:ext uri="{FF2B5EF4-FFF2-40B4-BE49-F238E27FC236}">
                <a16:creationId xmlns:a16="http://schemas.microsoft.com/office/drawing/2014/main" id="{0321FD4A-8ED1-4613-9E3F-28073E5CEE8E}"/>
              </a:ext>
            </a:extLst>
          </p:cNvPr>
          <p:cNvSpPr txBox="1"/>
          <p:nvPr/>
        </p:nvSpPr>
        <p:spPr>
          <a:xfrm>
            <a:off x="1690546" y="5147090"/>
            <a:ext cx="748964" cy="369332"/>
          </a:xfrm>
          <a:prstGeom prst="rect">
            <a:avLst/>
          </a:prstGeom>
          <a:noFill/>
        </p:spPr>
        <p:txBody>
          <a:bodyPr wrap="square" rtlCol="0">
            <a:spAutoFit/>
          </a:bodyPr>
          <a:lstStyle/>
          <a:p>
            <a:r>
              <a:rPr lang="en-AU" dirty="0"/>
              <a:t>metal</a:t>
            </a:r>
          </a:p>
        </p:txBody>
      </p:sp>
      <p:sp>
        <p:nvSpPr>
          <p:cNvPr id="27" name="TextBox 26">
            <a:extLst>
              <a:ext uri="{FF2B5EF4-FFF2-40B4-BE49-F238E27FC236}">
                <a16:creationId xmlns:a16="http://schemas.microsoft.com/office/drawing/2014/main" id="{A4CE3B29-2475-48F4-B4A7-B5DDE26828F9}"/>
              </a:ext>
            </a:extLst>
          </p:cNvPr>
          <p:cNvSpPr txBox="1"/>
          <p:nvPr/>
        </p:nvSpPr>
        <p:spPr>
          <a:xfrm>
            <a:off x="4463497" y="5021864"/>
            <a:ext cx="748964" cy="369332"/>
          </a:xfrm>
          <a:prstGeom prst="rect">
            <a:avLst/>
          </a:prstGeom>
          <a:noFill/>
        </p:spPr>
        <p:txBody>
          <a:bodyPr wrap="square" rtlCol="0">
            <a:spAutoFit/>
          </a:bodyPr>
          <a:lstStyle/>
          <a:p>
            <a:r>
              <a:rPr lang="en-AU" dirty="0"/>
              <a:t>stone</a:t>
            </a:r>
          </a:p>
        </p:txBody>
      </p:sp>
      <p:sp>
        <p:nvSpPr>
          <p:cNvPr id="28" name="TextBox 27">
            <a:extLst>
              <a:ext uri="{FF2B5EF4-FFF2-40B4-BE49-F238E27FC236}">
                <a16:creationId xmlns:a16="http://schemas.microsoft.com/office/drawing/2014/main" id="{ECBC2DA7-5771-4454-9593-47599F4BFD07}"/>
              </a:ext>
            </a:extLst>
          </p:cNvPr>
          <p:cNvSpPr txBox="1"/>
          <p:nvPr/>
        </p:nvSpPr>
        <p:spPr>
          <a:xfrm>
            <a:off x="6085545" y="5437875"/>
            <a:ext cx="748964" cy="369332"/>
          </a:xfrm>
          <a:prstGeom prst="rect">
            <a:avLst/>
          </a:prstGeom>
          <a:noFill/>
        </p:spPr>
        <p:txBody>
          <a:bodyPr wrap="square" rtlCol="0">
            <a:spAutoFit/>
          </a:bodyPr>
          <a:lstStyle/>
          <a:p>
            <a:r>
              <a:rPr lang="en-AU" dirty="0"/>
              <a:t>wood</a:t>
            </a:r>
          </a:p>
        </p:txBody>
      </p:sp>
      <p:sp>
        <p:nvSpPr>
          <p:cNvPr id="29" name="TextBox 28">
            <a:extLst>
              <a:ext uri="{FF2B5EF4-FFF2-40B4-BE49-F238E27FC236}">
                <a16:creationId xmlns:a16="http://schemas.microsoft.com/office/drawing/2014/main" id="{F3354281-8384-4B91-A41E-020494347C69}"/>
              </a:ext>
            </a:extLst>
          </p:cNvPr>
          <p:cNvSpPr txBox="1"/>
          <p:nvPr/>
        </p:nvSpPr>
        <p:spPr>
          <a:xfrm>
            <a:off x="8033092" y="4560498"/>
            <a:ext cx="748964" cy="369332"/>
          </a:xfrm>
          <a:prstGeom prst="rect">
            <a:avLst/>
          </a:prstGeom>
          <a:noFill/>
        </p:spPr>
        <p:txBody>
          <a:bodyPr wrap="square" rtlCol="0">
            <a:spAutoFit/>
          </a:bodyPr>
          <a:lstStyle/>
          <a:p>
            <a:r>
              <a:rPr lang="en-AU" dirty="0"/>
              <a:t>silk</a:t>
            </a:r>
          </a:p>
        </p:txBody>
      </p:sp>
      <p:sp>
        <p:nvSpPr>
          <p:cNvPr id="30" name="TextBox 29">
            <a:extLst>
              <a:ext uri="{FF2B5EF4-FFF2-40B4-BE49-F238E27FC236}">
                <a16:creationId xmlns:a16="http://schemas.microsoft.com/office/drawing/2014/main" id="{86EBAD99-3F17-41AF-814E-1C67CC9F43F9}"/>
              </a:ext>
            </a:extLst>
          </p:cNvPr>
          <p:cNvSpPr txBox="1"/>
          <p:nvPr/>
        </p:nvSpPr>
        <p:spPr>
          <a:xfrm>
            <a:off x="9535724" y="5561673"/>
            <a:ext cx="918230" cy="369332"/>
          </a:xfrm>
          <a:prstGeom prst="rect">
            <a:avLst/>
          </a:prstGeom>
          <a:noFill/>
        </p:spPr>
        <p:txBody>
          <a:bodyPr wrap="square" rtlCol="0">
            <a:spAutoFit/>
          </a:bodyPr>
          <a:lstStyle/>
          <a:p>
            <a:r>
              <a:rPr lang="en-AU" dirty="0"/>
              <a:t>leather</a:t>
            </a:r>
          </a:p>
        </p:txBody>
      </p:sp>
    </p:spTree>
    <p:extLst>
      <p:ext uri="{BB962C8B-B14F-4D97-AF65-F5344CB8AC3E}">
        <p14:creationId xmlns:p14="http://schemas.microsoft.com/office/powerpoint/2010/main" val="3107162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A2F9-A1E2-4AFE-B563-32B8412793AF}"/>
              </a:ext>
            </a:extLst>
          </p:cNvPr>
          <p:cNvSpPr>
            <a:spLocks noGrp="1"/>
          </p:cNvSpPr>
          <p:nvPr>
            <p:ph type="title"/>
          </p:nvPr>
        </p:nvSpPr>
        <p:spPr/>
        <p:txBody>
          <a:bodyPr/>
          <a:lstStyle/>
          <a:p>
            <a:r>
              <a:rPr lang="en-AU" dirty="0"/>
              <a:t>Processed Materials</a:t>
            </a:r>
          </a:p>
        </p:txBody>
      </p:sp>
      <p:sp>
        <p:nvSpPr>
          <p:cNvPr id="3" name="Content Placeholder 2">
            <a:extLst>
              <a:ext uri="{FF2B5EF4-FFF2-40B4-BE49-F238E27FC236}">
                <a16:creationId xmlns:a16="http://schemas.microsoft.com/office/drawing/2014/main" id="{F4564728-1FFB-4A1E-9F16-E96B5C22DA4A}"/>
              </a:ext>
            </a:extLst>
          </p:cNvPr>
          <p:cNvSpPr>
            <a:spLocks noGrp="1"/>
          </p:cNvSpPr>
          <p:nvPr>
            <p:ph idx="1"/>
          </p:nvPr>
        </p:nvSpPr>
        <p:spPr>
          <a:xfrm>
            <a:off x="838200" y="1825625"/>
            <a:ext cx="10515600" cy="2087682"/>
          </a:xfrm>
        </p:spPr>
        <p:txBody>
          <a:bodyPr>
            <a:normAutofit/>
          </a:bodyPr>
          <a:lstStyle/>
          <a:p>
            <a:pPr marL="0" indent="0">
              <a:buNone/>
            </a:pPr>
            <a:r>
              <a:rPr lang="en-AU" dirty="0"/>
              <a:t>Processed materials have been created by people to serve a purpose. While many natural ingredients may be used in the creation of a processed material, the final product cannot be produced without human intervention. Examples of processed materials include plastics, synthetic fibres and concrete.</a:t>
            </a:r>
          </a:p>
          <a:p>
            <a:pPr marL="0" indent="0">
              <a:buNone/>
            </a:pPr>
            <a:endParaRPr lang="en-AU" dirty="0"/>
          </a:p>
        </p:txBody>
      </p:sp>
      <p:sp>
        <p:nvSpPr>
          <p:cNvPr id="4" name="TextBox 3">
            <a:extLst>
              <a:ext uri="{FF2B5EF4-FFF2-40B4-BE49-F238E27FC236}">
                <a16:creationId xmlns:a16="http://schemas.microsoft.com/office/drawing/2014/main" id="{22D6DFC6-ED94-4EFF-AA75-C2FE129ED10E}"/>
              </a:ext>
            </a:extLst>
          </p:cNvPr>
          <p:cNvSpPr txBox="1"/>
          <p:nvPr/>
        </p:nvSpPr>
        <p:spPr>
          <a:xfrm>
            <a:off x="2248276" y="5511613"/>
            <a:ext cx="1856509" cy="369332"/>
          </a:xfrm>
          <a:prstGeom prst="rect">
            <a:avLst/>
          </a:prstGeom>
          <a:noFill/>
        </p:spPr>
        <p:txBody>
          <a:bodyPr wrap="square" rtlCol="0">
            <a:spAutoFit/>
          </a:bodyPr>
          <a:lstStyle/>
          <a:p>
            <a:r>
              <a:rPr lang="en-AU" dirty="0"/>
              <a:t>plastic containers</a:t>
            </a:r>
          </a:p>
        </p:txBody>
      </p:sp>
      <p:pic>
        <p:nvPicPr>
          <p:cNvPr id="6" name="Picture 5">
            <a:extLst>
              <a:ext uri="{FF2B5EF4-FFF2-40B4-BE49-F238E27FC236}">
                <a16:creationId xmlns:a16="http://schemas.microsoft.com/office/drawing/2014/main" id="{849C9BA3-3B22-47C7-8F0C-C7829A06DC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3032" y="4451259"/>
            <a:ext cx="1559826" cy="1060354"/>
          </a:xfrm>
          <a:prstGeom prst="rect">
            <a:avLst/>
          </a:prstGeom>
        </p:spPr>
      </p:pic>
      <p:pic>
        <p:nvPicPr>
          <p:cNvPr id="8" name="Picture 7">
            <a:extLst>
              <a:ext uri="{FF2B5EF4-FFF2-40B4-BE49-F238E27FC236}">
                <a16:creationId xmlns:a16="http://schemas.microsoft.com/office/drawing/2014/main" id="{5CEC3D35-699A-4275-BB2A-31A1D494B8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5107" y="4451259"/>
            <a:ext cx="1339395" cy="1060354"/>
          </a:xfrm>
          <a:prstGeom prst="rect">
            <a:avLst/>
          </a:prstGeom>
        </p:spPr>
      </p:pic>
      <p:grpSp>
        <p:nvGrpSpPr>
          <p:cNvPr id="5" name="Group 4">
            <a:extLst>
              <a:ext uri="{FF2B5EF4-FFF2-40B4-BE49-F238E27FC236}">
                <a16:creationId xmlns:a16="http://schemas.microsoft.com/office/drawing/2014/main" id="{8666DCBE-8371-4F62-BBBF-E34BF87354C5}"/>
              </a:ext>
            </a:extLst>
          </p:cNvPr>
          <p:cNvGrpSpPr/>
          <p:nvPr/>
        </p:nvGrpSpPr>
        <p:grpSpPr>
          <a:xfrm>
            <a:off x="4967762" y="4177185"/>
            <a:ext cx="1856509" cy="1703760"/>
            <a:chOff x="4967762" y="4177185"/>
            <a:chExt cx="1856509" cy="1703760"/>
          </a:xfrm>
        </p:grpSpPr>
        <p:pic>
          <p:nvPicPr>
            <p:cNvPr id="10" name="Picture 9">
              <a:extLst>
                <a:ext uri="{FF2B5EF4-FFF2-40B4-BE49-F238E27FC236}">
                  <a16:creationId xmlns:a16="http://schemas.microsoft.com/office/drawing/2014/main" id="{35D7CDFE-7429-4B74-9656-7A6B9D4D7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6320" y="4177185"/>
              <a:ext cx="1339395" cy="1270487"/>
            </a:xfrm>
            <a:prstGeom prst="rect">
              <a:avLst/>
            </a:prstGeom>
          </p:spPr>
        </p:pic>
        <p:sp>
          <p:nvSpPr>
            <p:cNvPr id="11" name="TextBox 10">
              <a:extLst>
                <a:ext uri="{FF2B5EF4-FFF2-40B4-BE49-F238E27FC236}">
                  <a16:creationId xmlns:a16="http://schemas.microsoft.com/office/drawing/2014/main" id="{60F27621-A11B-4531-84A7-7738B8DBD5E6}"/>
                </a:ext>
              </a:extLst>
            </p:cNvPr>
            <p:cNvSpPr txBox="1"/>
            <p:nvPr/>
          </p:nvSpPr>
          <p:spPr>
            <a:xfrm>
              <a:off x="4967762" y="5511613"/>
              <a:ext cx="1856509" cy="369332"/>
            </a:xfrm>
            <a:prstGeom prst="rect">
              <a:avLst/>
            </a:prstGeom>
            <a:noFill/>
          </p:spPr>
          <p:txBody>
            <a:bodyPr wrap="square" rtlCol="0">
              <a:spAutoFit/>
            </a:bodyPr>
            <a:lstStyle/>
            <a:p>
              <a:r>
                <a:rPr lang="en-AU" dirty="0"/>
                <a:t>polyester clothing</a:t>
              </a:r>
            </a:p>
          </p:txBody>
        </p:sp>
      </p:grpSp>
      <p:sp>
        <p:nvSpPr>
          <p:cNvPr id="12" name="TextBox 11">
            <a:extLst>
              <a:ext uri="{FF2B5EF4-FFF2-40B4-BE49-F238E27FC236}">
                <a16:creationId xmlns:a16="http://schemas.microsoft.com/office/drawing/2014/main" id="{CA78A957-DDEF-4CC1-A4A6-3999A814A6F8}"/>
              </a:ext>
            </a:extLst>
          </p:cNvPr>
          <p:cNvSpPr txBox="1"/>
          <p:nvPr/>
        </p:nvSpPr>
        <p:spPr>
          <a:xfrm>
            <a:off x="7781526" y="5511613"/>
            <a:ext cx="2322391" cy="369332"/>
          </a:xfrm>
          <a:prstGeom prst="rect">
            <a:avLst/>
          </a:prstGeom>
          <a:noFill/>
        </p:spPr>
        <p:txBody>
          <a:bodyPr wrap="square" rtlCol="0">
            <a:spAutoFit/>
          </a:bodyPr>
          <a:lstStyle/>
          <a:p>
            <a:pPr algn="ctr"/>
            <a:r>
              <a:rPr lang="en-AU" dirty="0"/>
              <a:t>cement and concrete</a:t>
            </a:r>
          </a:p>
        </p:txBody>
      </p:sp>
    </p:spTree>
    <p:extLst>
      <p:ext uri="{BB962C8B-B14F-4D97-AF65-F5344CB8AC3E}">
        <p14:creationId xmlns:p14="http://schemas.microsoft.com/office/powerpoint/2010/main" val="264874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68A7-47D4-4B11-9268-F4AEDDE327D8}"/>
              </a:ext>
            </a:extLst>
          </p:cNvPr>
          <p:cNvSpPr>
            <a:spLocks noGrp="1"/>
          </p:cNvSpPr>
          <p:nvPr>
            <p:ph type="title"/>
          </p:nvPr>
        </p:nvSpPr>
        <p:spPr/>
        <p:txBody>
          <a:bodyPr/>
          <a:lstStyle/>
          <a:p>
            <a:r>
              <a:rPr lang="en-AU" dirty="0"/>
              <a:t>A Note About Components</a:t>
            </a:r>
          </a:p>
        </p:txBody>
      </p:sp>
      <p:sp>
        <p:nvSpPr>
          <p:cNvPr id="3" name="Content Placeholder 2">
            <a:extLst>
              <a:ext uri="{FF2B5EF4-FFF2-40B4-BE49-F238E27FC236}">
                <a16:creationId xmlns:a16="http://schemas.microsoft.com/office/drawing/2014/main" id="{7E5F5966-B6B7-457C-9CBD-A07C1B999635}"/>
              </a:ext>
            </a:extLst>
          </p:cNvPr>
          <p:cNvSpPr>
            <a:spLocks noGrp="1"/>
          </p:cNvSpPr>
          <p:nvPr>
            <p:ph idx="1"/>
          </p:nvPr>
        </p:nvSpPr>
        <p:spPr/>
        <p:txBody>
          <a:bodyPr/>
          <a:lstStyle/>
          <a:p>
            <a:pPr marL="0" indent="0">
              <a:buNone/>
            </a:pPr>
            <a:r>
              <a:rPr lang="en-AU" dirty="0"/>
              <a:t>When we are discussing materials, we are talking about the matter that one particular item is made from. Many items are made up of different objects or ‘components’, which may be made from different matter. </a:t>
            </a:r>
          </a:p>
          <a:p>
            <a:pPr marL="0" indent="0">
              <a:buNone/>
            </a:pPr>
            <a:r>
              <a:rPr lang="en-AU" dirty="0"/>
              <a:t>For example, a child’s toy might be made from a combination of wood, metal and plastic.</a:t>
            </a:r>
          </a:p>
          <a:p>
            <a:pPr marL="0" indent="0">
              <a:buNone/>
            </a:pPr>
            <a:r>
              <a:rPr lang="en-AU" dirty="0"/>
              <a:t>Another important thing to note is that even though humans change the shape of many materials by carving or weaving, the materials themselves don’t change. Wool is still wool, whether it is on a sheep or knitted into woolly winter socks!</a:t>
            </a:r>
          </a:p>
        </p:txBody>
      </p:sp>
      <p:pic>
        <p:nvPicPr>
          <p:cNvPr id="5" name="Picture 4">
            <a:extLst>
              <a:ext uri="{FF2B5EF4-FFF2-40B4-BE49-F238E27FC236}">
                <a16:creationId xmlns:a16="http://schemas.microsoft.com/office/drawing/2014/main" id="{0D9F547D-FAE2-4DC3-80E7-D56A97BC5A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607" y="796953"/>
            <a:ext cx="1651457" cy="982883"/>
          </a:xfrm>
          <a:prstGeom prst="rect">
            <a:avLst/>
          </a:prstGeom>
        </p:spPr>
      </p:pic>
    </p:spTree>
    <p:extLst>
      <p:ext uri="{BB962C8B-B14F-4D97-AF65-F5344CB8AC3E}">
        <p14:creationId xmlns:p14="http://schemas.microsoft.com/office/powerpoint/2010/main" val="3299772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ching Presentation - Living in the Material World v3 - enAU.potx" id="{E12B89C8-4109-48A2-8463-1C31374E4ADE}" vid="{9680D7C4-9D39-44F0-B49D-A1C9587D478B}"/>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ching Presentation - Living in the Material World v3 - enAU.potx" id="{E12B89C8-4109-48A2-8463-1C31374E4ADE}" vid="{FA47B0F4-6EFD-465B-95DC-10887222B18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550</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Custom Design</vt:lpstr>
      <vt:lpstr>Teacher Notes</vt:lpstr>
      <vt:lpstr>PowerPoint Presentation</vt:lpstr>
      <vt:lpstr>Symbols</vt:lpstr>
      <vt:lpstr>PowerPoint Presentation</vt:lpstr>
      <vt:lpstr>What Are Materials?</vt:lpstr>
      <vt:lpstr>Types of Materials</vt:lpstr>
      <vt:lpstr>Natural Materials</vt:lpstr>
      <vt:lpstr>Processed Materials</vt:lpstr>
      <vt:lpstr>A Note About Components</vt:lpstr>
      <vt:lpstr>Revising Materials - Class Activity</vt:lpstr>
      <vt:lpstr>Object Investigation - Independent Activity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Notes</dc:title>
  <dc:creator>Andrew Mulrooney</dc:creator>
  <cp:lastModifiedBy>Kristian Wells</cp:lastModifiedBy>
  <cp:revision>9</cp:revision>
  <dcterms:created xsi:type="dcterms:W3CDTF">2018-08-16T03:37:16Z</dcterms:created>
  <dcterms:modified xsi:type="dcterms:W3CDTF">2019-02-25T03:31:50Z</dcterms:modified>
</cp:coreProperties>
</file>