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template.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18"/>
  </p:notesMasterIdLst>
  <p:sldIdLst>
    <p:sldId id="258" r:id="rId3"/>
    <p:sldId id="256" r:id="rId4"/>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7786" autoAdjust="0"/>
    <p:restoredTop sz="94660"/>
  </p:normalViewPr>
  <p:slideViewPr>
    <p:cSldViewPr snapToGrid="0">
      <p:cViewPr varScale="1">
        <p:scale>
          <a:sx n="111" d="100"/>
          <a:sy n="111" d="100"/>
        </p:scale>
        <p:origin x="92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2D1DEE-3232-8B4C-A3CF-6BAC3D8A32C9}" type="datetimeFigureOut">
              <a:rPr lang="en-US" smtClean="0"/>
              <a:t>10/25/2018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FC9E64-B987-3445-B1B7-28318FAF0434}" type="slidenum">
              <a:rPr lang="en-US" smtClean="0"/>
              <a:t>‹#›</a:t>
            </a:fld>
            <a:endParaRPr lang="en-US"/>
          </a:p>
        </p:txBody>
      </p:sp>
    </p:spTree>
    <p:extLst>
      <p:ext uri="{BB962C8B-B14F-4D97-AF65-F5344CB8AC3E}">
        <p14:creationId xmlns:p14="http://schemas.microsoft.com/office/powerpoint/2010/main" val="930269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ach Starter Splash">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31"/>
            <a:ext cx="12192000" cy="6858664"/>
          </a:xfrm>
          <a:prstGeom prst="rect">
            <a:avLst/>
          </a:prstGeom>
        </p:spPr>
      </p:pic>
    </p:spTree>
    <p:extLst>
      <p:ext uri="{BB962C8B-B14F-4D97-AF65-F5344CB8AC3E}">
        <p14:creationId xmlns:p14="http://schemas.microsoft.com/office/powerpoint/2010/main" val="2183609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nchor="b"/>
          <a:lstStyle>
            <a:lvl1pPr algn="ctr">
              <a:defRPr/>
            </a:lvl1pPr>
          </a:lstStyle>
          <a:p>
            <a:r>
              <a:rPr lang="en-US" dirty="0"/>
              <a:t>Click to edit Master title style</a:t>
            </a:r>
            <a:endParaRPr lang="en-AU"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25/10/2018</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62700"/>
            <a:ext cx="2011218" cy="365125"/>
          </a:xfrm>
          <a:prstGeom prst="rect">
            <a:avLst/>
          </a:prstGeom>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1742985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25/10/2018</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62700"/>
            <a:ext cx="2011218" cy="365125"/>
          </a:xfrm>
          <a:prstGeom prst="rect">
            <a:avLst/>
          </a:prstGeom>
        </p:spPr>
        <p:txBody>
          <a:bodyPr/>
          <a:lstStyle/>
          <a:p>
            <a:fld id="{19D9B1D3-87FE-4D50-93E1-DF0A22661CCB}" type="slidenum">
              <a:rPr lang="en-AU" smtClean="0"/>
              <a:t>‹#›</a:t>
            </a:fld>
            <a:endParaRPr lang="en-AU"/>
          </a:p>
        </p:txBody>
      </p:sp>
      <p:sp>
        <p:nvSpPr>
          <p:cNvPr id="10" name="Picture Placeholder 8">
            <a:extLst>
              <a:ext uri="{FF2B5EF4-FFF2-40B4-BE49-F238E27FC236}">
                <a16:creationId xmlns:a16="http://schemas.microsoft.com/office/drawing/2014/main" id="{F1749C53-FAC5-C646-8CC4-0C5A8F58E423}"/>
              </a:ext>
            </a:extLst>
          </p:cNvPr>
          <p:cNvSpPr>
            <a:spLocks noGrp="1"/>
          </p:cNvSpPr>
          <p:nvPr>
            <p:ph type="pic" sz="quarter" idx="13"/>
          </p:nvPr>
        </p:nvSpPr>
        <p:spPr>
          <a:xfrm>
            <a:off x="698501" y="1144588"/>
            <a:ext cx="3910692" cy="4043361"/>
          </a:xfrm>
          <a:prstGeom prst="rect">
            <a:avLst/>
          </a:prstGeom>
        </p:spPr>
        <p:txBody>
          <a:bodyPr/>
          <a:lstStyle/>
          <a:p>
            <a:endParaRPr lang="en-US" dirty="0"/>
          </a:p>
        </p:txBody>
      </p:sp>
      <p:sp>
        <p:nvSpPr>
          <p:cNvPr id="11" name="Content Placeholder 2">
            <a:extLst>
              <a:ext uri="{FF2B5EF4-FFF2-40B4-BE49-F238E27FC236}">
                <a16:creationId xmlns:a16="http://schemas.microsoft.com/office/drawing/2014/main" id="{8DEC3E82-516D-D041-B073-86028021944B}"/>
              </a:ext>
            </a:extLst>
          </p:cNvPr>
          <p:cNvSpPr>
            <a:spLocks noGrp="1"/>
          </p:cNvSpPr>
          <p:nvPr>
            <p:ph idx="1"/>
          </p:nvPr>
        </p:nvSpPr>
        <p:spPr>
          <a:xfrm>
            <a:off x="3987800" y="1825625"/>
            <a:ext cx="7366000" cy="4351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Title 1">
            <a:extLst>
              <a:ext uri="{FF2B5EF4-FFF2-40B4-BE49-F238E27FC236}">
                <a16:creationId xmlns:a16="http://schemas.microsoft.com/office/drawing/2014/main" id="{D21660C9-E322-8145-93C8-0A2356200BAA}"/>
              </a:ext>
            </a:extLst>
          </p:cNvPr>
          <p:cNvSpPr>
            <a:spLocks noGrp="1"/>
          </p:cNvSpPr>
          <p:nvPr>
            <p:ph type="title"/>
          </p:nvPr>
        </p:nvSpPr>
        <p:spPr>
          <a:xfrm>
            <a:off x="3987800" y="365125"/>
            <a:ext cx="7366000" cy="1325563"/>
          </a:xfrm>
          <a:prstGeom prst="rect">
            <a:avLst/>
          </a:prstGeom>
        </p:spPr>
        <p:txBody>
          <a:bodyPr anchor="b"/>
          <a:lstStyle>
            <a:lvl1pPr algn="l">
              <a:defRPr/>
            </a:lvl1pPr>
          </a:lstStyle>
          <a:p>
            <a:r>
              <a:rPr lang="en-US" dirty="0"/>
              <a:t>Click to edit Master title style</a:t>
            </a:r>
            <a:endParaRPr lang="en-AU" dirty="0"/>
          </a:p>
        </p:txBody>
      </p:sp>
    </p:spTree>
    <p:extLst>
      <p:ext uri="{BB962C8B-B14F-4D97-AF65-F5344CB8AC3E}">
        <p14:creationId xmlns:p14="http://schemas.microsoft.com/office/powerpoint/2010/main" val="527630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25/10/2018</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62700"/>
            <a:ext cx="2011218" cy="365125"/>
          </a:xfrm>
          <a:prstGeom prst="rect">
            <a:avLst/>
          </a:prstGeom>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3361650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25/10/2018</a:t>
            </a:fld>
            <a:endParaRPr lang="en-AU"/>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8610600" y="6362700"/>
            <a:ext cx="2011218" cy="365125"/>
          </a:xfrm>
          <a:prstGeom prst="rect">
            <a:avLst/>
          </a:prstGeom>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3611220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25/10/2018</a:t>
            </a:fld>
            <a:endParaRPr lang="en-AU"/>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AU"/>
          </a:p>
        </p:txBody>
      </p:sp>
      <p:sp>
        <p:nvSpPr>
          <p:cNvPr id="9" name="Slide Number Placeholder 8"/>
          <p:cNvSpPr>
            <a:spLocks noGrp="1"/>
          </p:cNvSpPr>
          <p:nvPr>
            <p:ph type="sldNum" sz="quarter" idx="12"/>
          </p:nvPr>
        </p:nvSpPr>
        <p:spPr>
          <a:xfrm>
            <a:off x="8610600" y="6362700"/>
            <a:ext cx="2011218" cy="365125"/>
          </a:xfrm>
          <a:prstGeom prst="rect">
            <a:avLst/>
          </a:prstGeom>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602798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25/10/2018</a:t>
            </a:fld>
            <a:endParaRPr lang="en-AU"/>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AU"/>
          </a:p>
        </p:txBody>
      </p:sp>
      <p:sp>
        <p:nvSpPr>
          <p:cNvPr id="5" name="Slide Number Placeholder 4"/>
          <p:cNvSpPr>
            <a:spLocks noGrp="1"/>
          </p:cNvSpPr>
          <p:nvPr>
            <p:ph type="sldNum" sz="quarter" idx="12"/>
          </p:nvPr>
        </p:nvSpPr>
        <p:spPr>
          <a:xfrm>
            <a:off x="8610600" y="6362700"/>
            <a:ext cx="2011218" cy="365125"/>
          </a:xfrm>
          <a:prstGeom prst="rect">
            <a:avLst/>
          </a:prstGeom>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2214677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25/10/2018</a:t>
            </a:fld>
            <a:endParaRPr lang="en-AU"/>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AU"/>
          </a:p>
        </p:txBody>
      </p:sp>
      <p:sp>
        <p:nvSpPr>
          <p:cNvPr id="4" name="Slide Number Placeholder 3"/>
          <p:cNvSpPr>
            <a:spLocks noGrp="1"/>
          </p:cNvSpPr>
          <p:nvPr>
            <p:ph type="sldNum" sz="quarter" idx="12"/>
          </p:nvPr>
        </p:nvSpPr>
        <p:spPr>
          <a:xfrm>
            <a:off x="8610600" y="6362700"/>
            <a:ext cx="2011218" cy="365125"/>
          </a:xfrm>
          <a:prstGeom prst="rect">
            <a:avLst/>
          </a:prstGeom>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3091479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25/10/2018</a:t>
            </a:fld>
            <a:endParaRPr lang="en-AU"/>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8610600" y="6362700"/>
            <a:ext cx="2011218" cy="365125"/>
          </a:xfrm>
          <a:prstGeom prst="rect">
            <a:avLst/>
          </a:prstGeom>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114399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25/10/2018</a:t>
            </a:fld>
            <a:endParaRPr lang="en-AU"/>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8610600" y="6362700"/>
            <a:ext cx="2011218" cy="365125"/>
          </a:xfrm>
          <a:prstGeom prst="rect">
            <a:avLst/>
          </a:prstGeom>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3032259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25/10/2018</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62700"/>
            <a:ext cx="2011218" cy="365125"/>
          </a:xfrm>
          <a:prstGeom prst="rect">
            <a:avLst/>
          </a:prstGeom>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2470217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EDF75F-B834-CA45-A11A-B9158603C4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11" name="Picture 10">
            <a:extLst>
              <a:ext uri="{FF2B5EF4-FFF2-40B4-BE49-F238E27FC236}">
                <a16:creationId xmlns:a16="http://schemas.microsoft.com/office/drawing/2014/main" id="{AB16789E-C113-AA45-A0E9-071BC22FA09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59589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25/10/2018</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62700"/>
            <a:ext cx="2011218" cy="365125"/>
          </a:xfrm>
          <a:prstGeom prst="rect">
            <a:avLst/>
          </a:prstGeom>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1774478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ach Starter Splash">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31"/>
            <a:ext cx="12192000" cy="6858664"/>
          </a:xfrm>
          <a:prstGeom prst="rect">
            <a:avLst/>
          </a:prstGeom>
        </p:spPr>
      </p:pic>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25/10/2018</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20574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Icon 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1325563"/>
          </a:xfrm>
          <a:prstGeom prst="rect">
            <a:avLst/>
          </a:prstGeom>
        </p:spPr>
        <p:txBody>
          <a:bodyPr/>
          <a:lstStyle/>
          <a:p>
            <a:r>
              <a:rPr lang="en-AU" dirty="0"/>
              <a:t>Symbols</a:t>
            </a:r>
          </a:p>
        </p:txBody>
      </p:sp>
      <p:sp>
        <p:nvSpPr>
          <p:cNvPr id="3" name="Content Placeholder 2"/>
          <p:cNvSpPr>
            <a:spLocks noGrp="1"/>
          </p:cNvSpPr>
          <p:nvPr>
            <p:ph idx="1" hasCustomPrompt="1"/>
          </p:nvPr>
        </p:nvSpPr>
        <p:spPr>
          <a:xfrm>
            <a:off x="2235200" y="1825625"/>
            <a:ext cx="9118600" cy="435133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en-AU" dirty="0"/>
              <a:t>I do: my turn to talk. This is the explanation section of our lesson where you are required to listen.</a:t>
            </a:r>
          </a:p>
          <a:p>
            <a:endParaRPr lang="en-AU" dirty="0"/>
          </a:p>
          <a:p>
            <a:r>
              <a:rPr lang="en-AU" dirty="0"/>
              <a:t>We do: this is where we discuss or work on the concepts together.</a:t>
            </a:r>
          </a:p>
          <a:p>
            <a:endParaRPr lang="en-AU" dirty="0"/>
          </a:p>
          <a:p>
            <a:r>
              <a:rPr lang="en-AU" dirty="0"/>
              <a:t>You do: your turn to be involved. You may be working in a group or on an activity individually.</a:t>
            </a:r>
          </a:p>
          <a:p>
            <a:endParaRPr lang="en-AU" dirty="0"/>
          </a:p>
          <a:p>
            <a:endParaRPr lang="en-AU"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25/10/2018</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4563606"/>
            <a:ext cx="1080000" cy="1080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1690688"/>
            <a:ext cx="1080000" cy="108000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3127147"/>
            <a:ext cx="1080000" cy="1080000"/>
          </a:xfrm>
          <a:prstGeom prst="rect">
            <a:avLst/>
          </a:prstGeom>
        </p:spPr>
      </p:pic>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each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1191986" y="6356350"/>
            <a:ext cx="2389414" cy="365125"/>
          </a:xfrm>
          <a:prstGeom prst="rect">
            <a:avLst/>
          </a:prstGeom>
        </p:spPr>
        <p:txBody>
          <a:bodyPr/>
          <a:lstStyle/>
          <a:p>
            <a:fld id="{1430A452-E8C1-4191-BEA9-577823D697AD}" type="datetimeFigureOut">
              <a:rPr lang="en-AU" smtClean="0"/>
              <a:t>25/10/2018</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1823357"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Student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1191986" y="6356350"/>
            <a:ext cx="2389414" cy="365125"/>
          </a:xfrm>
          <a:prstGeom prst="rect">
            <a:avLst/>
          </a:prstGeom>
        </p:spPr>
        <p:txBody>
          <a:bodyPr/>
          <a:lstStyle/>
          <a:p>
            <a:fld id="{1430A452-E8C1-4191-BEA9-577823D697AD}" type="datetimeFigureOut">
              <a:rPr lang="en-AU" smtClean="0"/>
              <a:t>25/10/2018</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1823357"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eacher and Student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1191986" y="6356350"/>
            <a:ext cx="2389414" cy="365125"/>
          </a:xfrm>
          <a:prstGeom prst="rect">
            <a:avLst/>
          </a:prstGeom>
        </p:spPr>
        <p:txBody>
          <a:bodyPr/>
          <a:lstStyle/>
          <a:p>
            <a:fld id="{1430A452-E8C1-4191-BEA9-577823D697AD}" type="datetimeFigureOut">
              <a:rPr lang="en-AU" smtClean="0"/>
              <a:t>25/10/2018</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1823357" cy="365125"/>
          </a:xfrm>
          <a:prstGeom prst="rect">
            <a:avLst/>
          </a:prstGeom>
        </p:spPr>
        <p:txBody>
          <a:bodyPr/>
          <a:lstStyle/>
          <a:p>
            <a:fld id="{19D9B1D3-87FE-4D50-93E1-DF0A22661CCB}"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25/10/2018</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25/10/2018</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25/10/2018</a:t>
            </a:fld>
            <a:endParaRPr lang="en-AU"/>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con 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1325563"/>
          </a:xfrm>
          <a:prstGeom prst="rect">
            <a:avLst/>
          </a:prstGeom>
        </p:spPr>
        <p:txBody>
          <a:bodyPr/>
          <a:lstStyle/>
          <a:p>
            <a:r>
              <a:rPr lang="en-AU" dirty="0"/>
              <a:t>Symbols</a:t>
            </a:r>
          </a:p>
        </p:txBody>
      </p:sp>
      <p:sp>
        <p:nvSpPr>
          <p:cNvPr id="3" name="Content Placeholder 2"/>
          <p:cNvSpPr>
            <a:spLocks noGrp="1"/>
          </p:cNvSpPr>
          <p:nvPr>
            <p:ph idx="1" hasCustomPrompt="1"/>
          </p:nvPr>
        </p:nvSpPr>
        <p:spPr>
          <a:xfrm>
            <a:off x="2235200" y="1825625"/>
            <a:ext cx="9118600" cy="435133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en-AU" dirty="0"/>
              <a:t>I do: my turn to talk. This is the explanation section of our lesson where you are required to listen.</a:t>
            </a:r>
          </a:p>
          <a:p>
            <a:endParaRPr lang="en-AU" dirty="0"/>
          </a:p>
          <a:p>
            <a:r>
              <a:rPr lang="en-AU" dirty="0"/>
              <a:t>We do: this is where we discuss or work on the concepts together.</a:t>
            </a:r>
          </a:p>
          <a:p>
            <a:endParaRPr lang="en-AU" dirty="0"/>
          </a:p>
          <a:p>
            <a:r>
              <a:rPr lang="en-AU" dirty="0"/>
              <a:t>You do: your turn to be involved. You may be working in a group or on an activity individually.</a:t>
            </a:r>
          </a:p>
          <a:p>
            <a:endParaRPr lang="en-AU" dirty="0"/>
          </a:p>
          <a:p>
            <a:endParaRPr lang="en-AU"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25/10/2018</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62700"/>
            <a:ext cx="2011218" cy="365125"/>
          </a:xfrm>
          <a:prstGeom prst="rect">
            <a:avLst/>
          </a:prstGeom>
        </p:spPr>
        <p:txBody>
          <a:bodyPr/>
          <a:lstStyle/>
          <a:p>
            <a:fld id="{19D9B1D3-87FE-4D50-93E1-DF0A22661CCB}"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4563606"/>
            <a:ext cx="1080000" cy="1080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1690688"/>
            <a:ext cx="1080000" cy="108000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3127147"/>
            <a:ext cx="1080000" cy="1080000"/>
          </a:xfrm>
          <a:prstGeom prst="rect">
            <a:avLst/>
          </a:prstGeom>
        </p:spPr>
      </p:pic>
    </p:spTree>
    <p:extLst>
      <p:ext uri="{BB962C8B-B14F-4D97-AF65-F5344CB8AC3E}">
        <p14:creationId xmlns:p14="http://schemas.microsoft.com/office/powerpoint/2010/main" val="28853701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25/10/2018</a:t>
            </a:fld>
            <a:endParaRPr lang="en-AU"/>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AU"/>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25/10/2018</a:t>
            </a:fld>
            <a:endParaRPr lang="en-AU"/>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AU"/>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25/10/2018</a:t>
            </a:fld>
            <a:endParaRPr lang="en-AU"/>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AU"/>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25/10/2018</a:t>
            </a:fld>
            <a:endParaRPr lang="en-AU"/>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AU"/>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25/10/2018</a:t>
            </a:fld>
            <a:endParaRPr lang="en-AU"/>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25/10/2018</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25/10/2018</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ach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515600" cy="1325563"/>
          </a:xfrm>
          <a:prstGeom prst="rect">
            <a:avLst/>
          </a:prstGeom>
        </p:spPr>
        <p:txBody>
          <a:bodyPr anchor="b"/>
          <a:lstStyle>
            <a:lvl1pPr algn="ctr">
              <a:defRPr/>
            </a:lvl1pPr>
          </a:lstStyle>
          <a:p>
            <a:r>
              <a:rPr lang="en-US" dirty="0"/>
              <a:t>Click to edit Master title style</a:t>
            </a:r>
            <a:endParaRPr lang="en-AU"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1191986" y="6356350"/>
            <a:ext cx="2389414" cy="365125"/>
          </a:xfrm>
          <a:prstGeom prst="rect">
            <a:avLst/>
          </a:prstGeom>
        </p:spPr>
        <p:txBody>
          <a:bodyPr/>
          <a:lstStyle/>
          <a:p>
            <a:fld id="{1430A452-E8C1-4191-BEA9-577823D697AD}" type="datetimeFigureOut">
              <a:rPr lang="en-AU" smtClean="0"/>
              <a:t>25/10/2018</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1823357" cy="365125"/>
          </a:xfrm>
          <a:prstGeom prst="rect">
            <a:avLst/>
          </a:prstGeom>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2874772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ach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a:xfrm>
            <a:off x="1191986" y="6356350"/>
            <a:ext cx="2389414" cy="365125"/>
          </a:xfrm>
          <a:prstGeom prst="rect">
            <a:avLst/>
          </a:prstGeom>
        </p:spPr>
        <p:txBody>
          <a:bodyPr/>
          <a:lstStyle/>
          <a:p>
            <a:fld id="{1430A452-E8C1-4191-BEA9-577823D697AD}" type="datetimeFigureOut">
              <a:rPr lang="en-AU" smtClean="0"/>
              <a:t>25/10/2018</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1823357" cy="365125"/>
          </a:xfrm>
          <a:prstGeom prst="rect">
            <a:avLst/>
          </a:prstGeom>
        </p:spPr>
        <p:txBody>
          <a:bodyPr/>
          <a:lstStyle/>
          <a:p>
            <a:fld id="{19D9B1D3-87FE-4D50-93E1-DF0A22661CCB}" type="slidenum">
              <a:rPr lang="en-AU" smtClean="0"/>
              <a:t>‹#›</a:t>
            </a:fld>
            <a:endParaRPr lang="en-AU"/>
          </a:p>
        </p:txBody>
      </p:sp>
      <p:sp>
        <p:nvSpPr>
          <p:cNvPr id="9" name="Picture Placeholder 8">
            <a:extLst>
              <a:ext uri="{FF2B5EF4-FFF2-40B4-BE49-F238E27FC236}">
                <a16:creationId xmlns:a16="http://schemas.microsoft.com/office/drawing/2014/main" id="{18712F97-666E-EF47-BB2E-F0439F0DFB48}"/>
              </a:ext>
            </a:extLst>
          </p:cNvPr>
          <p:cNvSpPr>
            <a:spLocks noGrp="1" noChangeAspect="1"/>
          </p:cNvSpPr>
          <p:nvPr>
            <p:ph type="pic" sz="quarter" idx="13"/>
          </p:nvPr>
        </p:nvSpPr>
        <p:spPr>
          <a:xfrm>
            <a:off x="698500" y="1379575"/>
            <a:ext cx="3252002" cy="3362324"/>
          </a:xfrm>
          <a:prstGeom prst="rect">
            <a:avLst/>
          </a:prstGeom>
        </p:spPr>
        <p:txBody>
          <a:bodyPr/>
          <a:lstStyle/>
          <a:p>
            <a:endParaRPr lang="en-US" dirty="0"/>
          </a:p>
        </p:txBody>
      </p:sp>
      <p:sp>
        <p:nvSpPr>
          <p:cNvPr id="3" name="Content Placeholder 2"/>
          <p:cNvSpPr>
            <a:spLocks noGrp="1"/>
          </p:cNvSpPr>
          <p:nvPr>
            <p:ph idx="1"/>
          </p:nvPr>
        </p:nvSpPr>
        <p:spPr>
          <a:xfrm>
            <a:off x="3987800" y="1825625"/>
            <a:ext cx="7366000" cy="4351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a:xfrm>
            <a:off x="3987800" y="365125"/>
            <a:ext cx="7366000" cy="1325563"/>
          </a:xfrm>
          <a:prstGeom prst="rect">
            <a:avLst/>
          </a:prstGeom>
        </p:spPr>
        <p:txBody>
          <a:bodyPr anchor="b"/>
          <a:lstStyle>
            <a:lvl1pPr algn="l">
              <a:defRPr/>
            </a:lvl1pPr>
          </a:lstStyle>
          <a:p>
            <a:r>
              <a:rPr lang="en-US" dirty="0"/>
              <a:t>Click to edit Master title style</a:t>
            </a:r>
            <a:endParaRPr lang="en-AU" dirty="0"/>
          </a:p>
        </p:txBody>
      </p:sp>
    </p:spTree>
    <p:extLst>
      <p:ext uri="{BB962C8B-B14F-4D97-AF65-F5344CB8AC3E}">
        <p14:creationId xmlns:p14="http://schemas.microsoft.com/office/powerpoint/2010/main" val="414557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tudent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515600" cy="1325563"/>
          </a:xfrm>
          <a:prstGeom prst="rect">
            <a:avLst/>
          </a:prstGeom>
        </p:spPr>
        <p:txBody>
          <a:bodyPr anchor="b"/>
          <a:lstStyle>
            <a:lvl1pPr algn="ctr">
              <a:defRPr/>
            </a:lvl1pPr>
          </a:lstStyle>
          <a:p>
            <a:r>
              <a:rPr lang="en-US" dirty="0"/>
              <a:t>Click to edit Master title style</a:t>
            </a:r>
            <a:endParaRPr lang="en-AU"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1191986" y="6356350"/>
            <a:ext cx="2389414" cy="365125"/>
          </a:xfrm>
          <a:prstGeom prst="rect">
            <a:avLst/>
          </a:prstGeom>
        </p:spPr>
        <p:txBody>
          <a:bodyPr/>
          <a:lstStyle/>
          <a:p>
            <a:fld id="{1430A452-E8C1-4191-BEA9-577823D697AD}" type="datetimeFigureOut">
              <a:rPr lang="en-AU" smtClean="0"/>
              <a:t>25/10/2018</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1823357" cy="365125"/>
          </a:xfrm>
          <a:prstGeom prst="rect">
            <a:avLst/>
          </a:prstGeom>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4291306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tudent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a:xfrm>
            <a:off x="1191986" y="6356350"/>
            <a:ext cx="2389414" cy="365125"/>
          </a:xfrm>
          <a:prstGeom prst="rect">
            <a:avLst/>
          </a:prstGeom>
        </p:spPr>
        <p:txBody>
          <a:bodyPr/>
          <a:lstStyle/>
          <a:p>
            <a:fld id="{1430A452-E8C1-4191-BEA9-577823D697AD}" type="datetimeFigureOut">
              <a:rPr lang="en-AU" smtClean="0"/>
              <a:t>25/10/2018</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1823357" cy="365125"/>
          </a:xfrm>
          <a:prstGeom prst="rect">
            <a:avLst/>
          </a:prstGeom>
        </p:spPr>
        <p:txBody>
          <a:bodyPr/>
          <a:lstStyle/>
          <a:p>
            <a:fld id="{19D9B1D3-87FE-4D50-93E1-DF0A22661CCB}" type="slidenum">
              <a:rPr lang="en-AU" smtClean="0"/>
              <a:t>‹#›</a:t>
            </a:fld>
            <a:endParaRPr lang="en-AU"/>
          </a:p>
        </p:txBody>
      </p:sp>
      <p:sp>
        <p:nvSpPr>
          <p:cNvPr id="12" name="Picture Placeholder 8">
            <a:extLst>
              <a:ext uri="{FF2B5EF4-FFF2-40B4-BE49-F238E27FC236}">
                <a16:creationId xmlns:a16="http://schemas.microsoft.com/office/drawing/2014/main" id="{629192CC-C727-4B40-A50D-141D19248280}"/>
              </a:ext>
            </a:extLst>
          </p:cNvPr>
          <p:cNvSpPr>
            <a:spLocks noGrp="1"/>
          </p:cNvSpPr>
          <p:nvPr>
            <p:ph type="pic" sz="quarter" idx="13"/>
          </p:nvPr>
        </p:nvSpPr>
        <p:spPr>
          <a:xfrm>
            <a:off x="698501" y="1144588"/>
            <a:ext cx="3910692" cy="4043361"/>
          </a:xfrm>
          <a:prstGeom prst="rect">
            <a:avLst/>
          </a:prstGeom>
        </p:spPr>
        <p:txBody>
          <a:bodyPr/>
          <a:lstStyle/>
          <a:p>
            <a:endParaRPr lang="en-US" dirty="0"/>
          </a:p>
        </p:txBody>
      </p:sp>
      <p:sp>
        <p:nvSpPr>
          <p:cNvPr id="13" name="Content Placeholder 2">
            <a:extLst>
              <a:ext uri="{FF2B5EF4-FFF2-40B4-BE49-F238E27FC236}">
                <a16:creationId xmlns:a16="http://schemas.microsoft.com/office/drawing/2014/main" id="{5B9231A5-E9A1-E14C-88EB-C3DC08EBEB6C}"/>
              </a:ext>
            </a:extLst>
          </p:cNvPr>
          <p:cNvSpPr>
            <a:spLocks noGrp="1"/>
          </p:cNvSpPr>
          <p:nvPr>
            <p:ph idx="1"/>
          </p:nvPr>
        </p:nvSpPr>
        <p:spPr>
          <a:xfrm>
            <a:off x="3987800" y="1825625"/>
            <a:ext cx="7366000" cy="4351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4" name="Title 1">
            <a:extLst>
              <a:ext uri="{FF2B5EF4-FFF2-40B4-BE49-F238E27FC236}">
                <a16:creationId xmlns:a16="http://schemas.microsoft.com/office/drawing/2014/main" id="{52EC2FCA-A5A4-5441-98FE-A8FCD02F364A}"/>
              </a:ext>
            </a:extLst>
          </p:cNvPr>
          <p:cNvSpPr>
            <a:spLocks noGrp="1"/>
          </p:cNvSpPr>
          <p:nvPr>
            <p:ph type="title"/>
          </p:nvPr>
        </p:nvSpPr>
        <p:spPr>
          <a:xfrm>
            <a:off x="3987800" y="365125"/>
            <a:ext cx="7366000" cy="1325563"/>
          </a:xfrm>
          <a:prstGeom prst="rect">
            <a:avLst/>
          </a:prstGeom>
        </p:spPr>
        <p:txBody>
          <a:bodyPr anchor="b"/>
          <a:lstStyle>
            <a:lvl1pPr algn="l">
              <a:defRPr/>
            </a:lvl1pPr>
          </a:lstStyle>
          <a:p>
            <a:r>
              <a:rPr lang="en-US" dirty="0"/>
              <a:t>Click to edit Master title style</a:t>
            </a:r>
            <a:endParaRPr lang="en-AU" dirty="0"/>
          </a:p>
        </p:txBody>
      </p:sp>
    </p:spTree>
    <p:extLst>
      <p:ext uri="{BB962C8B-B14F-4D97-AF65-F5344CB8AC3E}">
        <p14:creationId xmlns:p14="http://schemas.microsoft.com/office/powerpoint/2010/main" val="2917844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eacher and Student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515600" cy="1325563"/>
          </a:xfrm>
          <a:prstGeom prst="rect">
            <a:avLst/>
          </a:prstGeom>
        </p:spPr>
        <p:txBody>
          <a:bodyPr anchor="b"/>
          <a:lstStyle>
            <a:lvl1pPr algn="ctr">
              <a:defRPr/>
            </a:lvl1pPr>
          </a:lstStyle>
          <a:p>
            <a:r>
              <a:rPr lang="en-US" dirty="0"/>
              <a:t>Click to edit Master title style</a:t>
            </a:r>
            <a:endParaRPr lang="en-AU"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a:xfrm>
            <a:off x="1191986" y="6356350"/>
            <a:ext cx="2389414" cy="365125"/>
          </a:xfrm>
          <a:prstGeom prst="rect">
            <a:avLst/>
          </a:prstGeom>
        </p:spPr>
        <p:txBody>
          <a:bodyPr/>
          <a:lstStyle/>
          <a:p>
            <a:fld id="{1430A452-E8C1-4191-BEA9-577823D697AD}" type="datetimeFigureOut">
              <a:rPr lang="en-AU" smtClean="0"/>
              <a:t>25/10/2018</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1823357" cy="365125"/>
          </a:xfrm>
          <a:prstGeom prst="rect">
            <a:avLst/>
          </a:prstGeom>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505276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acher and Student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a:xfrm>
            <a:off x="1191986" y="6356350"/>
            <a:ext cx="2389414" cy="365125"/>
          </a:xfrm>
          <a:prstGeom prst="rect">
            <a:avLst/>
          </a:prstGeom>
        </p:spPr>
        <p:txBody>
          <a:bodyPr/>
          <a:lstStyle/>
          <a:p>
            <a:fld id="{1430A452-E8C1-4191-BEA9-577823D697AD}" type="datetimeFigureOut">
              <a:rPr lang="en-AU" smtClean="0"/>
              <a:t>25/10/2018</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1823357" cy="365125"/>
          </a:xfrm>
          <a:prstGeom prst="rect">
            <a:avLst/>
          </a:prstGeom>
        </p:spPr>
        <p:txBody>
          <a:bodyPr/>
          <a:lstStyle/>
          <a:p>
            <a:fld id="{19D9B1D3-87FE-4D50-93E1-DF0A22661CCB}" type="slidenum">
              <a:rPr lang="en-AU" smtClean="0"/>
              <a:t>‹#›</a:t>
            </a:fld>
            <a:endParaRPr lang="en-AU"/>
          </a:p>
        </p:txBody>
      </p:sp>
      <p:sp>
        <p:nvSpPr>
          <p:cNvPr id="11" name="Picture Placeholder 8">
            <a:extLst>
              <a:ext uri="{FF2B5EF4-FFF2-40B4-BE49-F238E27FC236}">
                <a16:creationId xmlns:a16="http://schemas.microsoft.com/office/drawing/2014/main" id="{F396C5D9-D1C2-9649-B347-70C6CE9DBF3F}"/>
              </a:ext>
            </a:extLst>
          </p:cNvPr>
          <p:cNvSpPr>
            <a:spLocks noGrp="1"/>
          </p:cNvSpPr>
          <p:nvPr>
            <p:ph type="pic" sz="quarter" idx="13"/>
          </p:nvPr>
        </p:nvSpPr>
        <p:spPr>
          <a:xfrm>
            <a:off x="698501" y="1144588"/>
            <a:ext cx="3910692" cy="4043361"/>
          </a:xfrm>
          <a:prstGeom prst="rect">
            <a:avLst/>
          </a:prstGeom>
        </p:spPr>
        <p:txBody>
          <a:bodyPr/>
          <a:lstStyle/>
          <a:p>
            <a:endParaRPr lang="en-US" dirty="0"/>
          </a:p>
        </p:txBody>
      </p:sp>
      <p:sp>
        <p:nvSpPr>
          <p:cNvPr id="12" name="Content Placeholder 2">
            <a:extLst>
              <a:ext uri="{FF2B5EF4-FFF2-40B4-BE49-F238E27FC236}">
                <a16:creationId xmlns:a16="http://schemas.microsoft.com/office/drawing/2014/main" id="{97414101-A4C4-8A45-9AE3-A6919D91E8E1}"/>
              </a:ext>
            </a:extLst>
          </p:cNvPr>
          <p:cNvSpPr>
            <a:spLocks noGrp="1"/>
          </p:cNvSpPr>
          <p:nvPr>
            <p:ph idx="1"/>
          </p:nvPr>
        </p:nvSpPr>
        <p:spPr>
          <a:xfrm>
            <a:off x="3987800" y="1825625"/>
            <a:ext cx="7366000" cy="4351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Title 1">
            <a:extLst>
              <a:ext uri="{FF2B5EF4-FFF2-40B4-BE49-F238E27FC236}">
                <a16:creationId xmlns:a16="http://schemas.microsoft.com/office/drawing/2014/main" id="{01CBAA69-4157-6C42-94BF-298646BF27A1}"/>
              </a:ext>
            </a:extLst>
          </p:cNvPr>
          <p:cNvSpPr>
            <a:spLocks noGrp="1"/>
          </p:cNvSpPr>
          <p:nvPr>
            <p:ph type="title"/>
          </p:nvPr>
        </p:nvSpPr>
        <p:spPr>
          <a:xfrm>
            <a:off x="3987800" y="365125"/>
            <a:ext cx="7366000" cy="1325563"/>
          </a:xfrm>
          <a:prstGeom prst="rect">
            <a:avLst/>
          </a:prstGeom>
        </p:spPr>
        <p:txBody>
          <a:bodyPr anchor="b"/>
          <a:lstStyle>
            <a:lvl1pPr algn="l">
              <a:defRPr/>
            </a:lvl1pPr>
          </a:lstStyle>
          <a:p>
            <a:r>
              <a:rPr lang="en-US" dirty="0"/>
              <a:t>Click to edit Master title style</a:t>
            </a:r>
            <a:endParaRPr lang="en-AU" dirty="0"/>
          </a:p>
        </p:txBody>
      </p:sp>
    </p:spTree>
    <p:extLst>
      <p:ext uri="{BB962C8B-B14F-4D97-AF65-F5344CB8AC3E}">
        <p14:creationId xmlns:p14="http://schemas.microsoft.com/office/powerpoint/2010/main" val="1863418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image" Target="../media/image12.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theme" Target="../theme/theme2.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image" Target="../media/image13.png"/><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6F0F22-9037-D843-B77C-FBE162458412}"/>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058A965F-78B9-414B-8A46-73EA351B9B31}"/>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0CECDDDD-A9F2-EB49-8955-0E47E4ACB421}"/>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22571764"/>
      </p:ext>
    </p:extLst>
  </p:cSld>
  <p:clrMap bg1="lt1" tx1="dk1" bg2="lt2" tx2="dk2" accent1="accent1" accent2="accent2" accent3="accent3" accent4="accent4" accent5="accent5" accent6="accent6" hlink="hlink" folHlink="folHlink"/>
  <p:sldLayoutIdLst>
    <p:sldLayoutId id="2147483663" r:id="rId1"/>
    <p:sldLayoutId id="2147483649" r:id="rId2"/>
    <p:sldLayoutId id="2147483664" r:id="rId3"/>
    <p:sldLayoutId id="2147483650" r:id="rId4"/>
    <p:sldLayoutId id="2147483682" r:id="rId5"/>
    <p:sldLayoutId id="2147483661" r:id="rId6"/>
    <p:sldLayoutId id="2147483684" r:id="rId7"/>
    <p:sldLayoutId id="2147483662" r:id="rId8"/>
    <p:sldLayoutId id="2147483683" r:id="rId9"/>
    <p:sldLayoutId id="2147483660" r:id="rId10"/>
    <p:sldLayoutId id="2147483685" r:id="rId11"/>
    <p:sldLayoutId id="2147483651" r:id="rId12"/>
    <p:sldLayoutId id="2147483652" r:id="rId13"/>
    <p:sldLayoutId id="2147483653" r:id="rId14"/>
    <p:sldLayoutId id="2147483654" r:id="rId15"/>
    <p:sldLayoutId id="2147483655" r:id="rId16"/>
    <p:sldLayoutId id="2147483656" r:id="rId17"/>
    <p:sldLayoutId id="2147483657" r:id="rId18"/>
    <p:sldLayoutId id="2147483658" r:id="rId19"/>
    <p:sldLayoutId id="2147483659" r:id="rId20"/>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8"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30A452-E8C1-4191-BEA9-577823D697AD}" type="datetimeFigureOut">
              <a:rPr lang="en-AU" smtClean="0"/>
              <a:t>25/10/2018</a:t>
            </a:fld>
            <a:endParaRPr lang="en-AU"/>
          </a:p>
        </p:txBody>
      </p:sp>
      <p:sp>
        <p:nvSpPr>
          <p:cNvPr id="10"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11" name="Slide Number Placeholder 5"/>
          <p:cNvSpPr>
            <a:spLocks noGrp="1"/>
          </p:cNvSpPr>
          <p:nvPr>
            <p:ph type="sldNum" sz="quarter" idx="4"/>
          </p:nvPr>
        </p:nvSpPr>
        <p:spPr>
          <a:xfrm>
            <a:off x="8610600" y="6356350"/>
            <a:ext cx="201121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D9B1D3-87FE-4D50-93E1-DF0A22661CCB}" type="slidenum">
              <a:rPr lang="en-AU" smtClean="0"/>
              <a:t>‹#›</a:t>
            </a:fld>
            <a:endParaRPr lang="en-AU"/>
          </a:p>
        </p:txBody>
      </p:sp>
      <p:pic>
        <p:nvPicPr>
          <p:cNvPr id="13" name="Picture 12"/>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8" name="Picture 17">
            <a:extLst>
              <a:ext uri="{FF2B5EF4-FFF2-40B4-BE49-F238E27FC236}">
                <a16:creationId xmlns:a16="http://schemas.microsoft.com/office/drawing/2014/main" id="{E5E61786-9447-F545-8A1E-6373F1274781}"/>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718776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 Id="rId6" Type="http://schemas.openxmlformats.org/officeDocument/2006/relationships/hyperlink" Target="https://www.teachstarter.com/teaching-resource/rerun-writing-a-scientific-conclusion-fact-sheet/" TargetMode="External"/><Relationship Id="rId5" Type="http://schemas.openxmlformats.org/officeDocument/2006/relationships/hyperlink" Target="https://www.teachstarter.com/teaching-resource/rerun-writing-a-scientific-conclusion-poster/" TargetMode="External"/><Relationship Id="rId4" Type="http://schemas.openxmlformats.org/officeDocument/2006/relationships/slide" Target="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1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Teacher Notes</a:t>
            </a:r>
          </a:p>
        </p:txBody>
      </p:sp>
      <p:sp>
        <p:nvSpPr>
          <p:cNvPr id="5" name="Content Placeholder 4"/>
          <p:cNvSpPr>
            <a:spLocks noGrp="1"/>
          </p:cNvSpPr>
          <p:nvPr>
            <p:ph idx="1"/>
          </p:nvPr>
        </p:nvSpPr>
        <p:spPr/>
        <p:txBody>
          <a:bodyPr/>
          <a:lstStyle/>
          <a:p>
            <a:endParaRPr lang="en-AU"/>
          </a:p>
        </p:txBody>
      </p:sp>
    </p:spTree>
    <p:extLst>
      <p:ext uri="{BB962C8B-B14F-4D97-AF65-F5344CB8AC3E}">
        <p14:creationId xmlns:p14="http://schemas.microsoft.com/office/powerpoint/2010/main" val="1152616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EDA349B8-A3BE-6345-87E4-5A954957A7F1}"/>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649" r="1649"/>
          <a:stretch>
            <a:fillRect/>
          </a:stretch>
        </p:blipFill>
        <p:spPr/>
      </p:pic>
      <p:sp>
        <p:nvSpPr>
          <p:cNvPr id="3" name="Content Placeholder 2">
            <a:extLst>
              <a:ext uri="{FF2B5EF4-FFF2-40B4-BE49-F238E27FC236}">
                <a16:creationId xmlns:a16="http://schemas.microsoft.com/office/drawing/2014/main" id="{DFC3FDEC-3591-4D56-9EE2-E31A3E0F6DF2}"/>
              </a:ext>
            </a:extLst>
          </p:cNvPr>
          <p:cNvSpPr>
            <a:spLocks noGrp="1"/>
          </p:cNvSpPr>
          <p:nvPr>
            <p:ph idx="1"/>
          </p:nvPr>
        </p:nvSpPr>
        <p:spPr/>
        <p:txBody>
          <a:bodyPr>
            <a:normAutofit lnSpcReduction="10000"/>
          </a:bodyPr>
          <a:lstStyle/>
          <a:p>
            <a:pPr marL="0" indent="0">
              <a:buNone/>
            </a:pPr>
            <a:r>
              <a:rPr lang="en-AU" dirty="0"/>
              <a:t>Uncertainties or errors that you could not control (such as equipment errors or weather irregularities) should be mentioned as they may have affected the results. Explain how the procedure might be improved to reduce errors the next time it is conducted. </a:t>
            </a:r>
          </a:p>
          <a:p>
            <a:pPr marL="0" indent="0">
              <a:buNone/>
            </a:pPr>
            <a:r>
              <a:rPr lang="en-AU" dirty="0"/>
              <a:t>Example: </a:t>
            </a:r>
            <a:r>
              <a:rPr lang="en-AU" i="1" dirty="0"/>
              <a:t>It is uncertain whether there are other variables which affect plant growth. Why did the groups of plants grow at different rates? A possible error in the experiment was that the weather was very cloudy during the testing period.</a:t>
            </a:r>
            <a:endParaRPr lang="en-AU" dirty="0"/>
          </a:p>
        </p:txBody>
      </p:sp>
      <p:sp>
        <p:nvSpPr>
          <p:cNvPr id="2" name="Title 1">
            <a:extLst>
              <a:ext uri="{FF2B5EF4-FFF2-40B4-BE49-F238E27FC236}">
                <a16:creationId xmlns:a16="http://schemas.microsoft.com/office/drawing/2014/main" id="{F303998A-E9EE-4DCB-A948-7CDFBABCE01F}"/>
              </a:ext>
            </a:extLst>
          </p:cNvPr>
          <p:cNvSpPr>
            <a:spLocks noGrp="1"/>
          </p:cNvSpPr>
          <p:nvPr>
            <p:ph type="title"/>
          </p:nvPr>
        </p:nvSpPr>
        <p:spPr/>
        <p:txBody>
          <a:bodyPr/>
          <a:lstStyle/>
          <a:p>
            <a:pPr algn="l"/>
            <a:r>
              <a:rPr lang="en-AU" dirty="0"/>
              <a:t>Uncertainty</a:t>
            </a:r>
          </a:p>
        </p:txBody>
      </p:sp>
    </p:spTree>
    <p:extLst>
      <p:ext uri="{BB962C8B-B14F-4D97-AF65-F5344CB8AC3E}">
        <p14:creationId xmlns:p14="http://schemas.microsoft.com/office/powerpoint/2010/main" val="3000126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F66C8EED-FAEC-574D-B9A5-28241CC6EF6D}"/>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649" r="1649"/>
          <a:stretch>
            <a:fillRect/>
          </a:stretch>
        </p:blipFill>
        <p:spPr/>
      </p:pic>
      <p:sp>
        <p:nvSpPr>
          <p:cNvPr id="3" name="Content Placeholder 2">
            <a:extLst>
              <a:ext uri="{FF2B5EF4-FFF2-40B4-BE49-F238E27FC236}">
                <a16:creationId xmlns:a16="http://schemas.microsoft.com/office/drawing/2014/main" id="{64114F3C-474F-444A-BE9D-4482D52253CC}"/>
              </a:ext>
            </a:extLst>
          </p:cNvPr>
          <p:cNvSpPr>
            <a:spLocks noGrp="1"/>
          </p:cNvSpPr>
          <p:nvPr>
            <p:ph idx="1"/>
          </p:nvPr>
        </p:nvSpPr>
        <p:spPr/>
        <p:txBody>
          <a:bodyPr/>
          <a:lstStyle/>
          <a:p>
            <a:pPr marL="0" indent="0">
              <a:buNone/>
            </a:pPr>
            <a:r>
              <a:rPr lang="en-AU" dirty="0"/>
              <a:t>Finally, identify new information you learned or discovered during the experiment. Did the experiment raise any questions? From what you now know, how can you take this knowledge further? Make sure you are using the correct scientific vocabulary in your statements.</a:t>
            </a:r>
          </a:p>
          <a:p>
            <a:pPr marL="0" indent="0">
              <a:buNone/>
            </a:pPr>
            <a:r>
              <a:rPr lang="en-AU" dirty="0"/>
              <a:t>Example: </a:t>
            </a:r>
            <a:r>
              <a:rPr lang="en-AU" i="1" dirty="0"/>
              <a:t>Based on the data collected, sunlight isn’t necessary for plants to grow. To further this experiment, it could be tested whether sunlight affects the rate of growth in plants.</a:t>
            </a:r>
            <a:endParaRPr lang="en-AU" dirty="0"/>
          </a:p>
        </p:txBody>
      </p:sp>
      <p:sp>
        <p:nvSpPr>
          <p:cNvPr id="2" name="Title 1">
            <a:extLst>
              <a:ext uri="{FF2B5EF4-FFF2-40B4-BE49-F238E27FC236}">
                <a16:creationId xmlns:a16="http://schemas.microsoft.com/office/drawing/2014/main" id="{779C8CC8-4D5D-456D-A2FF-42EFC8A8074C}"/>
              </a:ext>
            </a:extLst>
          </p:cNvPr>
          <p:cNvSpPr>
            <a:spLocks noGrp="1"/>
          </p:cNvSpPr>
          <p:nvPr>
            <p:ph type="title"/>
          </p:nvPr>
        </p:nvSpPr>
        <p:spPr/>
        <p:txBody>
          <a:bodyPr/>
          <a:lstStyle/>
          <a:p>
            <a:pPr algn="l"/>
            <a:r>
              <a:rPr lang="en-AU" dirty="0"/>
              <a:t>New</a:t>
            </a:r>
          </a:p>
        </p:txBody>
      </p:sp>
    </p:spTree>
    <p:extLst>
      <p:ext uri="{BB962C8B-B14F-4D97-AF65-F5344CB8AC3E}">
        <p14:creationId xmlns:p14="http://schemas.microsoft.com/office/powerpoint/2010/main" val="301830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3028A6-91DC-45DE-847C-F7F18AD3F6B1}"/>
              </a:ext>
            </a:extLst>
          </p:cNvPr>
          <p:cNvPicPr>
            <a:picLocks noChangeAspect="1"/>
          </p:cNvPicPr>
          <p:nvPr/>
        </p:nvPicPr>
        <p:blipFill rotWithShape="1">
          <a:blip r:embed="rId2">
            <a:extLst>
              <a:ext uri="{28A0092B-C50C-407E-A947-70E740481C1C}">
                <a14:useLocalDpi xmlns:a14="http://schemas.microsoft.com/office/drawing/2010/main" val="0"/>
              </a:ext>
            </a:extLst>
          </a:blip>
          <a:srcRect l="21485" r="11995" b="53291"/>
          <a:stretch/>
        </p:blipFill>
        <p:spPr>
          <a:xfrm>
            <a:off x="4049481" y="1055980"/>
            <a:ext cx="7304319" cy="4952934"/>
          </a:xfrm>
          <a:prstGeom prst="rect">
            <a:avLst/>
          </a:prstGeom>
        </p:spPr>
      </p:pic>
      <p:sp>
        <p:nvSpPr>
          <p:cNvPr id="2" name="Title 1">
            <a:extLst>
              <a:ext uri="{FF2B5EF4-FFF2-40B4-BE49-F238E27FC236}">
                <a16:creationId xmlns:a16="http://schemas.microsoft.com/office/drawing/2014/main" id="{8C1C8A14-9190-48EC-8923-686ED90B9F49}"/>
              </a:ext>
            </a:extLst>
          </p:cNvPr>
          <p:cNvSpPr>
            <a:spLocks noGrp="1"/>
          </p:cNvSpPr>
          <p:nvPr>
            <p:ph type="title"/>
          </p:nvPr>
        </p:nvSpPr>
        <p:spPr/>
        <p:txBody>
          <a:bodyPr/>
          <a:lstStyle/>
          <a:p>
            <a:r>
              <a:rPr lang="en-AU" dirty="0"/>
              <a:t>R.E.R.U.N. - An Example</a:t>
            </a:r>
          </a:p>
        </p:txBody>
      </p:sp>
      <p:sp>
        <p:nvSpPr>
          <p:cNvPr id="3" name="Content Placeholder 2">
            <a:extLst>
              <a:ext uri="{FF2B5EF4-FFF2-40B4-BE49-F238E27FC236}">
                <a16:creationId xmlns:a16="http://schemas.microsoft.com/office/drawing/2014/main" id="{78013E4D-D7EC-45FA-A321-86B6509A62B0}"/>
              </a:ext>
            </a:extLst>
          </p:cNvPr>
          <p:cNvSpPr>
            <a:spLocks noGrp="1"/>
          </p:cNvSpPr>
          <p:nvPr>
            <p:ph idx="1"/>
          </p:nvPr>
        </p:nvSpPr>
        <p:spPr>
          <a:xfrm>
            <a:off x="838200" y="1825625"/>
            <a:ext cx="3080657" cy="2519952"/>
          </a:xfrm>
        </p:spPr>
        <p:txBody>
          <a:bodyPr>
            <a:normAutofit/>
          </a:bodyPr>
          <a:lstStyle/>
          <a:p>
            <a:pPr marL="0" indent="0">
              <a:buNone/>
            </a:pPr>
            <a:r>
              <a:rPr lang="en-AU" dirty="0"/>
              <a:t>Combining the examples from this presentation, a good conclusion would look like this:</a:t>
            </a:r>
          </a:p>
        </p:txBody>
      </p:sp>
      <p:sp>
        <p:nvSpPr>
          <p:cNvPr id="4" name="TextBox 3">
            <a:extLst>
              <a:ext uri="{FF2B5EF4-FFF2-40B4-BE49-F238E27FC236}">
                <a16:creationId xmlns:a16="http://schemas.microsoft.com/office/drawing/2014/main" id="{36D11B92-8074-4701-8C2F-54556291C7FD}"/>
              </a:ext>
            </a:extLst>
          </p:cNvPr>
          <p:cNvSpPr txBox="1"/>
          <p:nvPr/>
        </p:nvSpPr>
        <p:spPr>
          <a:xfrm>
            <a:off x="4221480" y="2047740"/>
            <a:ext cx="7132320" cy="3693319"/>
          </a:xfrm>
          <a:prstGeom prst="rect">
            <a:avLst/>
          </a:prstGeom>
          <a:noFill/>
        </p:spPr>
        <p:txBody>
          <a:bodyPr wrap="square" rtlCol="0">
            <a:spAutoFit/>
          </a:bodyPr>
          <a:lstStyle/>
          <a:p>
            <a:r>
              <a:rPr lang="en-AU" i="1" dirty="0"/>
              <a:t>The purpose of the experiment was to see how </a:t>
            </a:r>
            <a:br>
              <a:rPr lang="en-AU" i="1" dirty="0"/>
            </a:br>
            <a:r>
              <a:rPr lang="en-AU" i="1" dirty="0"/>
              <a:t>sunlight affects plant growth. The hypothesis states </a:t>
            </a:r>
            <a:br>
              <a:rPr lang="en-AU" i="1" dirty="0"/>
            </a:br>
            <a:r>
              <a:rPr lang="en-AU" i="1" dirty="0"/>
              <a:t>that plants need sunlight to grow. Groups of plants were </a:t>
            </a:r>
            <a:br>
              <a:rPr lang="en-AU" i="1" dirty="0"/>
            </a:br>
            <a:r>
              <a:rPr lang="en-AU" i="1" dirty="0"/>
              <a:t>grown in full sunlight, under artificial light and in complete </a:t>
            </a:r>
            <a:br>
              <a:rPr lang="en-AU" i="1" dirty="0"/>
            </a:br>
            <a:r>
              <a:rPr lang="en-AU" i="1" dirty="0"/>
              <a:t>darkness. The height of the plants was measured over time. The hypothesis that plants need sunlight to grow was not supported by the collected data. The graph shows that, at each point in time, all three groups of plants grew. It is uncertain whether there are other variables which affect plant growth. Why did the groups of plants grow at different rates? A possible error in the experiment was that the weather was very cloudy during the testing period. Based on the data collected, sunlight isn’t necessary for plants to grow. To further this experiment, it could be tested whether sunlight affects the rate of growth in plants.</a:t>
            </a:r>
            <a:endParaRPr lang="en-AU" dirty="0"/>
          </a:p>
        </p:txBody>
      </p:sp>
    </p:spTree>
    <p:extLst>
      <p:ext uri="{BB962C8B-B14F-4D97-AF65-F5344CB8AC3E}">
        <p14:creationId xmlns:p14="http://schemas.microsoft.com/office/powerpoint/2010/main" val="1971702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B2F6F5-9A5C-4B1C-AF9F-D25CBE1F679C}"/>
              </a:ext>
            </a:extLst>
          </p:cNvPr>
          <p:cNvSpPr>
            <a:spLocks noGrp="1"/>
          </p:cNvSpPr>
          <p:nvPr>
            <p:ph type="title"/>
          </p:nvPr>
        </p:nvSpPr>
        <p:spPr/>
        <p:txBody>
          <a:bodyPr/>
          <a:lstStyle/>
          <a:p>
            <a:r>
              <a:rPr lang="en-AU" dirty="0"/>
              <a:t>A Combined Conclusion - Class Activity</a:t>
            </a:r>
          </a:p>
        </p:txBody>
      </p:sp>
      <p:sp>
        <p:nvSpPr>
          <p:cNvPr id="5" name="Content Placeholder 4">
            <a:extLst>
              <a:ext uri="{FF2B5EF4-FFF2-40B4-BE49-F238E27FC236}">
                <a16:creationId xmlns:a16="http://schemas.microsoft.com/office/drawing/2014/main" id="{F6427A3A-FFE8-435B-999B-5B6741C56A33}"/>
              </a:ext>
            </a:extLst>
          </p:cNvPr>
          <p:cNvSpPr>
            <a:spLocks noGrp="1"/>
          </p:cNvSpPr>
          <p:nvPr>
            <p:ph idx="1"/>
          </p:nvPr>
        </p:nvSpPr>
        <p:spPr/>
        <p:txBody>
          <a:bodyPr/>
          <a:lstStyle/>
          <a:p>
            <a:pPr marL="0" indent="0">
              <a:buNone/>
            </a:pPr>
            <a:r>
              <a:rPr lang="en-AU" dirty="0"/>
              <a:t>Work together as a class to write a conclusion using the R.E.R.U.N. method and the following experimental data:</a:t>
            </a:r>
          </a:p>
          <a:p>
            <a:pPr>
              <a:buClr>
                <a:srgbClr val="7030A0"/>
              </a:buClr>
              <a:buFont typeface="Wingdings" panose="05000000000000000000" pitchFamily="2" charset="2"/>
              <a:buChar char="Ø"/>
            </a:pPr>
            <a:r>
              <a:rPr lang="en-AU" dirty="0"/>
              <a:t> Hypothesis: The longer a drive, the sleepier a driver gets.</a:t>
            </a:r>
          </a:p>
          <a:p>
            <a:pPr>
              <a:buClr>
                <a:srgbClr val="7030A0"/>
              </a:buClr>
              <a:buFont typeface="Wingdings" panose="05000000000000000000" pitchFamily="2" charset="2"/>
              <a:buChar char="Ø"/>
            </a:pPr>
            <a:r>
              <a:rPr lang="en-AU" dirty="0"/>
              <a:t> Test: One student sitting in a chair with their hands on an imaginary steering wheel. Questioned on sleepiness after 5, 15 and 30 minutes.</a:t>
            </a:r>
          </a:p>
          <a:p>
            <a:pPr>
              <a:buClr>
                <a:srgbClr val="7030A0"/>
              </a:buClr>
              <a:buFont typeface="Wingdings" panose="05000000000000000000" pitchFamily="2" charset="2"/>
              <a:buChar char="Ø"/>
            </a:pPr>
            <a:r>
              <a:rPr lang="en-AU" dirty="0"/>
              <a:t> Results: Scale 1 to 10 on sleepiness. 5 minutes = 2, 15 minutes = 4, 30 minutes = 8.</a:t>
            </a:r>
          </a:p>
          <a:p>
            <a:pPr>
              <a:buClr>
                <a:srgbClr val="7030A0"/>
              </a:buClr>
              <a:buFont typeface="Wingdings" panose="05000000000000000000" pitchFamily="2" charset="2"/>
              <a:buChar char="Ø"/>
            </a:pPr>
            <a:r>
              <a:rPr lang="en-AU" dirty="0"/>
              <a:t> Uncertainties: Not an accurate car simulation, lots of classroom interruptions.</a:t>
            </a:r>
          </a:p>
        </p:txBody>
      </p:sp>
    </p:spTree>
    <p:extLst>
      <p:ext uri="{BB962C8B-B14F-4D97-AF65-F5344CB8AC3E}">
        <p14:creationId xmlns:p14="http://schemas.microsoft.com/office/powerpoint/2010/main" val="3403923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5129FB-03B6-485F-B392-B2336FD05F08}"/>
              </a:ext>
            </a:extLst>
          </p:cNvPr>
          <p:cNvSpPr>
            <a:spLocks noGrp="1"/>
          </p:cNvSpPr>
          <p:nvPr>
            <p:ph type="title"/>
          </p:nvPr>
        </p:nvSpPr>
        <p:spPr/>
        <p:txBody>
          <a:bodyPr/>
          <a:lstStyle/>
          <a:p>
            <a:r>
              <a:rPr lang="en-AU" dirty="0"/>
              <a:t>Independent Task</a:t>
            </a:r>
          </a:p>
        </p:txBody>
      </p:sp>
      <p:sp>
        <p:nvSpPr>
          <p:cNvPr id="5" name="Content Placeholder 4">
            <a:extLst>
              <a:ext uri="{FF2B5EF4-FFF2-40B4-BE49-F238E27FC236}">
                <a16:creationId xmlns:a16="http://schemas.microsoft.com/office/drawing/2014/main" id="{92BBE6B9-3088-4B5F-944B-FA8C4C2B6B80}"/>
              </a:ext>
            </a:extLst>
          </p:cNvPr>
          <p:cNvSpPr>
            <a:spLocks noGrp="1"/>
          </p:cNvSpPr>
          <p:nvPr>
            <p:ph idx="1"/>
          </p:nvPr>
        </p:nvSpPr>
        <p:spPr>
          <a:xfrm>
            <a:off x="838200" y="1825625"/>
            <a:ext cx="7339149" cy="4351338"/>
          </a:xfrm>
        </p:spPr>
        <p:txBody>
          <a:bodyPr/>
          <a:lstStyle/>
          <a:p>
            <a:pPr marL="0" indent="0">
              <a:buNone/>
            </a:pPr>
            <a:r>
              <a:rPr lang="en-AU" dirty="0"/>
              <a:t>For a science experiment you have been working on, complete the conclusion using the R.E.R.U.N. method. Remember you cannot complete this section until your work is all complete, data is thorough and easily seen and any diagrams and graphs are drawn and accurate.</a:t>
            </a:r>
          </a:p>
          <a:p>
            <a:pPr marL="0" indent="0">
              <a:buNone/>
            </a:pPr>
            <a:r>
              <a:rPr lang="en-AU" dirty="0"/>
              <a:t>It is a good idea to plan your conclusion first before writing it directly onto the worksheet. </a:t>
            </a:r>
          </a:p>
        </p:txBody>
      </p:sp>
      <p:pic>
        <p:nvPicPr>
          <p:cNvPr id="3" name="Picture 2">
            <a:extLst>
              <a:ext uri="{FF2B5EF4-FFF2-40B4-BE49-F238E27FC236}">
                <a16:creationId xmlns:a16="http://schemas.microsoft.com/office/drawing/2014/main" id="{D2CF393E-E206-44E8-88B0-6751AA3622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131" y="1690688"/>
            <a:ext cx="2445120" cy="4415871"/>
          </a:xfrm>
          <a:prstGeom prst="rect">
            <a:avLst/>
          </a:prstGeom>
        </p:spPr>
      </p:pic>
    </p:spTree>
    <p:extLst>
      <p:ext uri="{BB962C8B-B14F-4D97-AF65-F5344CB8AC3E}">
        <p14:creationId xmlns:p14="http://schemas.microsoft.com/office/powerpoint/2010/main" val="1654604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CD37F0-B802-524E-9089-54CEA47B2B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4054" y="752116"/>
            <a:ext cx="3384748" cy="47237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83050253-0E45-604D-926A-6B83B7A630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0298" y="750631"/>
            <a:ext cx="3386742" cy="47246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a:hlinkClick r:id="rId4" action="ppaction://hlinksldjump"/>
            <a:extLst>
              <a:ext uri="{FF2B5EF4-FFF2-40B4-BE49-F238E27FC236}">
                <a16:creationId xmlns:a16="http://schemas.microsoft.com/office/drawing/2014/main" id="{DCF20C6A-BC92-4D4B-9369-397B1BF29FF0}"/>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hlinkClick r:id="rId5"/>
            <a:extLst>
              <a:ext uri="{FF2B5EF4-FFF2-40B4-BE49-F238E27FC236}">
                <a16:creationId xmlns:a16="http://schemas.microsoft.com/office/drawing/2014/main" id="{3E81DBFA-9F2A-43A7-9715-3CD74E6603B5}"/>
              </a:ext>
            </a:extLst>
          </p:cNvPr>
          <p:cNvSpPr/>
          <p:nvPr/>
        </p:nvSpPr>
        <p:spPr>
          <a:xfrm>
            <a:off x="3131223" y="5599610"/>
            <a:ext cx="2124892" cy="40277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t>Download Poster</a:t>
            </a:r>
          </a:p>
        </p:txBody>
      </p:sp>
      <p:sp>
        <p:nvSpPr>
          <p:cNvPr id="6" name="Rectangle: Rounded Corners 5">
            <a:hlinkClick r:id="rId4" action="ppaction://hlinksldjump"/>
            <a:extLst>
              <a:ext uri="{FF2B5EF4-FFF2-40B4-BE49-F238E27FC236}">
                <a16:creationId xmlns:a16="http://schemas.microsoft.com/office/drawing/2014/main" id="{5F8388E4-2338-49E3-89BB-C23EA716FA51}"/>
              </a:ext>
            </a:extLst>
          </p:cNvPr>
          <p:cNvSpPr/>
          <p:nvPr/>
        </p:nvSpPr>
        <p:spPr>
          <a:xfrm>
            <a:off x="8458946" y="6315729"/>
            <a:ext cx="2124892" cy="4027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t>Return to Presentation</a:t>
            </a:r>
          </a:p>
        </p:txBody>
      </p:sp>
      <p:sp>
        <p:nvSpPr>
          <p:cNvPr id="8" name="Rectangle: Rounded Corners 7">
            <a:hlinkClick r:id="rId6"/>
            <a:extLst>
              <a:ext uri="{FF2B5EF4-FFF2-40B4-BE49-F238E27FC236}">
                <a16:creationId xmlns:a16="http://schemas.microsoft.com/office/drawing/2014/main" id="{3441A28D-1333-4BC8-A02B-B6A8B9614EC4}"/>
              </a:ext>
            </a:extLst>
          </p:cNvPr>
          <p:cNvSpPr/>
          <p:nvPr/>
        </p:nvSpPr>
        <p:spPr>
          <a:xfrm>
            <a:off x="6963982" y="5599611"/>
            <a:ext cx="2124892" cy="40277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t>Download Fact Sheet</a:t>
            </a:r>
          </a:p>
        </p:txBody>
      </p:sp>
    </p:spTree>
    <p:extLst>
      <p:ext uri="{BB962C8B-B14F-4D97-AF65-F5344CB8AC3E}">
        <p14:creationId xmlns:p14="http://schemas.microsoft.com/office/powerpoint/2010/main" val="2985872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8610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Symbols</a:t>
            </a:r>
          </a:p>
        </p:txBody>
      </p:sp>
      <p:sp>
        <p:nvSpPr>
          <p:cNvPr id="5" name="Content Placeholder 4"/>
          <p:cNvSpPr>
            <a:spLocks noGrp="1"/>
          </p:cNvSpPr>
          <p:nvPr>
            <p:ph idx="1"/>
          </p:nvPr>
        </p:nvSpPr>
        <p:spPr/>
        <p:txBody>
          <a:bodyPr/>
          <a:lstStyle/>
          <a:p>
            <a:r>
              <a:rPr lang="en-AU" dirty="0"/>
              <a:t>I do: my turn to talk. This is the explanation section of our lesson where you are required to listen.</a:t>
            </a:r>
          </a:p>
          <a:p>
            <a:endParaRPr lang="en-AU" dirty="0"/>
          </a:p>
          <a:p>
            <a:r>
              <a:rPr lang="en-AU" dirty="0"/>
              <a:t>We do: this is where we discuss or work on the concepts together.</a:t>
            </a:r>
          </a:p>
          <a:p>
            <a:endParaRPr lang="en-AU" dirty="0"/>
          </a:p>
          <a:p>
            <a:r>
              <a:rPr lang="en-AU" dirty="0"/>
              <a:t>You do: your turn to be involved. You may be working in a group or on an activity individually.</a:t>
            </a:r>
          </a:p>
        </p:txBody>
      </p:sp>
    </p:spTree>
    <p:extLst>
      <p:ext uri="{BB962C8B-B14F-4D97-AF65-F5344CB8AC3E}">
        <p14:creationId xmlns:p14="http://schemas.microsoft.com/office/powerpoint/2010/main" val="396091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3680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Why is a Conclusion Important?</a:t>
            </a:r>
          </a:p>
        </p:txBody>
      </p:sp>
      <p:sp>
        <p:nvSpPr>
          <p:cNvPr id="5" name="Content Placeholder 4"/>
          <p:cNvSpPr>
            <a:spLocks noGrp="1"/>
          </p:cNvSpPr>
          <p:nvPr>
            <p:ph idx="1"/>
          </p:nvPr>
        </p:nvSpPr>
        <p:spPr>
          <a:xfrm>
            <a:off x="838200" y="1825625"/>
            <a:ext cx="6525126" cy="4351338"/>
          </a:xfrm>
        </p:spPr>
        <p:txBody>
          <a:bodyPr/>
          <a:lstStyle/>
          <a:p>
            <a:pPr marL="0" indent="0">
              <a:buNone/>
            </a:pPr>
            <a:r>
              <a:rPr lang="en-AU" dirty="0"/>
              <a:t>One of the most overlooked parts of any scientific experiment is the conclusion. It is very easy to complete an experiment, look at the data, understand what has happened and then leave it at that. But the real reason for conducting any experiment is to present a valuable conclusion. This explains that the experiment either proves or disproves a hypothesis.</a:t>
            </a:r>
          </a:p>
        </p:txBody>
      </p:sp>
      <p:pic>
        <p:nvPicPr>
          <p:cNvPr id="3" name="Picture 2">
            <a:extLst>
              <a:ext uri="{FF2B5EF4-FFF2-40B4-BE49-F238E27FC236}">
                <a16:creationId xmlns:a16="http://schemas.microsoft.com/office/drawing/2014/main" id="{78528EE5-B5D8-4C8D-A40C-C08BC55491DC}"/>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955041">
            <a:off x="7749846" y="1312989"/>
            <a:ext cx="2876698" cy="5705768"/>
          </a:xfrm>
          <a:prstGeom prst="rect">
            <a:avLst/>
          </a:prstGeom>
        </p:spPr>
      </p:pic>
    </p:spTree>
    <p:extLst>
      <p:ext uri="{BB962C8B-B14F-4D97-AF65-F5344CB8AC3E}">
        <p14:creationId xmlns:p14="http://schemas.microsoft.com/office/powerpoint/2010/main" val="121280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21F06-3F93-4083-90B7-1C89CC0E03CB}"/>
              </a:ext>
            </a:extLst>
          </p:cNvPr>
          <p:cNvSpPr>
            <a:spLocks noGrp="1"/>
          </p:cNvSpPr>
          <p:nvPr>
            <p:ph type="title"/>
          </p:nvPr>
        </p:nvSpPr>
        <p:spPr/>
        <p:txBody>
          <a:bodyPr/>
          <a:lstStyle/>
          <a:p>
            <a:r>
              <a:rPr lang="en-AU" dirty="0"/>
              <a:t>R.E.R.U.N.</a:t>
            </a:r>
          </a:p>
        </p:txBody>
      </p:sp>
      <p:sp>
        <p:nvSpPr>
          <p:cNvPr id="3" name="Content Placeholder 2">
            <a:extLst>
              <a:ext uri="{FF2B5EF4-FFF2-40B4-BE49-F238E27FC236}">
                <a16:creationId xmlns:a16="http://schemas.microsoft.com/office/drawing/2014/main" id="{DCFAD446-7DF6-4CC0-BD92-3E2A2D63489D}"/>
              </a:ext>
            </a:extLst>
          </p:cNvPr>
          <p:cNvSpPr>
            <a:spLocks noGrp="1"/>
          </p:cNvSpPr>
          <p:nvPr>
            <p:ph idx="1"/>
          </p:nvPr>
        </p:nvSpPr>
        <p:spPr>
          <a:xfrm>
            <a:off x="838200" y="1825625"/>
            <a:ext cx="10515600" cy="917573"/>
          </a:xfrm>
        </p:spPr>
        <p:txBody>
          <a:bodyPr>
            <a:normAutofit/>
          </a:bodyPr>
          <a:lstStyle/>
          <a:p>
            <a:pPr marL="0" indent="0">
              <a:buNone/>
            </a:pPr>
            <a:r>
              <a:rPr lang="en-AU" dirty="0"/>
              <a:t>One way to make sure that you have covered all the points you should be making in your conclusion is to remember the R.E.R.U.N. acronym.</a:t>
            </a:r>
          </a:p>
        </p:txBody>
      </p:sp>
      <p:sp>
        <p:nvSpPr>
          <p:cNvPr id="4" name="Rectangle 3">
            <a:extLst>
              <a:ext uri="{FF2B5EF4-FFF2-40B4-BE49-F238E27FC236}">
                <a16:creationId xmlns:a16="http://schemas.microsoft.com/office/drawing/2014/main" id="{EEFC88C0-3D3B-4A3B-862F-B08DAC96316B}"/>
              </a:ext>
            </a:extLst>
          </p:cNvPr>
          <p:cNvSpPr/>
          <p:nvPr/>
        </p:nvSpPr>
        <p:spPr>
          <a:xfrm>
            <a:off x="838199" y="2745271"/>
            <a:ext cx="7992292" cy="3108543"/>
          </a:xfrm>
          <a:prstGeom prst="rect">
            <a:avLst/>
          </a:prstGeom>
        </p:spPr>
        <p:txBody>
          <a:bodyPr wrap="square">
            <a:spAutoFit/>
          </a:bodyPr>
          <a:lstStyle/>
          <a:p>
            <a:r>
              <a:rPr lang="en-AU" sz="2800" b="1" dirty="0">
                <a:solidFill>
                  <a:schemeClr val="accent6">
                    <a:lumMod val="75000"/>
                  </a:schemeClr>
                </a:solidFill>
              </a:rPr>
              <a:t>Restate:</a:t>
            </a:r>
            <a:r>
              <a:rPr lang="en-AU" sz="2800" dirty="0">
                <a:solidFill>
                  <a:schemeClr val="accent6">
                    <a:lumMod val="75000"/>
                  </a:schemeClr>
                </a:solidFill>
              </a:rPr>
              <a:t> </a:t>
            </a:r>
            <a:r>
              <a:rPr lang="en-AU" sz="2800" dirty="0"/>
              <a:t>What was the aim of the experiment? </a:t>
            </a:r>
          </a:p>
          <a:p>
            <a:r>
              <a:rPr lang="en-AU" sz="2800" b="1" dirty="0">
                <a:solidFill>
                  <a:schemeClr val="accent6">
                    <a:lumMod val="75000"/>
                  </a:schemeClr>
                </a:solidFill>
              </a:rPr>
              <a:t>Explain:</a:t>
            </a:r>
            <a:r>
              <a:rPr lang="en-AU" sz="2800" dirty="0">
                <a:solidFill>
                  <a:schemeClr val="accent6">
                    <a:lumMod val="75000"/>
                  </a:schemeClr>
                </a:solidFill>
              </a:rPr>
              <a:t> </a:t>
            </a:r>
            <a:r>
              <a:rPr lang="en-AU" sz="2800" dirty="0"/>
              <a:t>What was the experiment trying to discover? </a:t>
            </a:r>
          </a:p>
          <a:p>
            <a:r>
              <a:rPr lang="en-AU" sz="2800" b="1" dirty="0">
                <a:solidFill>
                  <a:schemeClr val="accent6">
                    <a:lumMod val="75000"/>
                  </a:schemeClr>
                </a:solidFill>
              </a:rPr>
              <a:t>Results:</a:t>
            </a:r>
            <a:r>
              <a:rPr lang="en-AU" sz="2800" dirty="0">
                <a:solidFill>
                  <a:schemeClr val="accent6">
                    <a:lumMod val="75000"/>
                  </a:schemeClr>
                </a:solidFill>
              </a:rPr>
              <a:t> </a:t>
            </a:r>
            <a:r>
              <a:rPr lang="en-AU" sz="2800" dirty="0"/>
              <a:t>What are the results of the experiment? </a:t>
            </a:r>
          </a:p>
          <a:p>
            <a:r>
              <a:rPr lang="en-AU" sz="2800" b="1" dirty="0">
                <a:solidFill>
                  <a:schemeClr val="accent6">
                    <a:lumMod val="75000"/>
                  </a:schemeClr>
                </a:solidFill>
              </a:rPr>
              <a:t>Uncertainty:</a:t>
            </a:r>
            <a:r>
              <a:rPr lang="en-AU" sz="2800" dirty="0">
                <a:solidFill>
                  <a:schemeClr val="accent6">
                    <a:lumMod val="75000"/>
                  </a:schemeClr>
                </a:solidFill>
              </a:rPr>
              <a:t> </a:t>
            </a:r>
            <a:r>
              <a:rPr lang="en-AU" sz="2800" dirty="0"/>
              <a:t>What were the uncertainties, errors or uncontrolled variables? </a:t>
            </a:r>
          </a:p>
          <a:p>
            <a:r>
              <a:rPr lang="en-AU" sz="2800" b="1" dirty="0">
                <a:solidFill>
                  <a:schemeClr val="accent6">
                    <a:lumMod val="75000"/>
                  </a:schemeClr>
                </a:solidFill>
              </a:rPr>
              <a:t>New: </a:t>
            </a:r>
            <a:r>
              <a:rPr lang="en-AU" sz="2800" dirty="0"/>
              <a:t>What did you learn? How can you take this knowledge further?</a:t>
            </a:r>
          </a:p>
        </p:txBody>
      </p:sp>
      <p:pic>
        <p:nvPicPr>
          <p:cNvPr id="6" name="Picture 5">
            <a:hlinkClick r:id="rId2" action="ppaction://hlinksldjump"/>
            <a:extLst>
              <a:ext uri="{FF2B5EF4-FFF2-40B4-BE49-F238E27FC236}">
                <a16:creationId xmlns:a16="http://schemas.microsoft.com/office/drawing/2014/main" id="{54CFDD43-7FC1-534E-91C1-E24DD84D31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3403" y="2776651"/>
            <a:ext cx="2263671" cy="31578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77164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7F62C75F-AF48-B94F-80A4-63E4D2C71ACF}"/>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649" r="1649"/>
          <a:stretch>
            <a:fillRect/>
          </a:stretch>
        </p:blipFill>
        <p:spPr/>
      </p:pic>
      <p:sp>
        <p:nvSpPr>
          <p:cNvPr id="3" name="Content Placeholder 2">
            <a:extLst>
              <a:ext uri="{FF2B5EF4-FFF2-40B4-BE49-F238E27FC236}">
                <a16:creationId xmlns:a16="http://schemas.microsoft.com/office/drawing/2014/main" id="{AFFCE06F-D5A4-484C-A464-B35AA54CCA55}"/>
              </a:ext>
            </a:extLst>
          </p:cNvPr>
          <p:cNvSpPr>
            <a:spLocks noGrp="1"/>
          </p:cNvSpPr>
          <p:nvPr>
            <p:ph idx="1"/>
          </p:nvPr>
        </p:nvSpPr>
        <p:spPr/>
        <p:txBody>
          <a:bodyPr/>
          <a:lstStyle/>
          <a:p>
            <a:pPr marL="0" indent="0">
              <a:buNone/>
            </a:pPr>
            <a:r>
              <a:rPr lang="en-AU" dirty="0"/>
              <a:t>At the beginning of your conclusion you should briefly state the reasons why the experiment was undertaken. This section can be a single sentence in the form of a statement.</a:t>
            </a:r>
          </a:p>
          <a:p>
            <a:pPr marL="0" indent="0">
              <a:buNone/>
            </a:pPr>
            <a:r>
              <a:rPr lang="en-AU" dirty="0"/>
              <a:t>Example: </a:t>
            </a:r>
            <a:r>
              <a:rPr lang="en-AU" i="1" dirty="0"/>
              <a:t>The purpose of the experiment was to see how sunlight affects plant growth.</a:t>
            </a:r>
            <a:endParaRPr lang="en-AU" dirty="0"/>
          </a:p>
        </p:txBody>
      </p:sp>
      <p:sp>
        <p:nvSpPr>
          <p:cNvPr id="2" name="Title 1">
            <a:extLst>
              <a:ext uri="{FF2B5EF4-FFF2-40B4-BE49-F238E27FC236}">
                <a16:creationId xmlns:a16="http://schemas.microsoft.com/office/drawing/2014/main" id="{3DF37B59-E4AC-4534-BD0D-C5010BFFA5F5}"/>
              </a:ext>
            </a:extLst>
          </p:cNvPr>
          <p:cNvSpPr>
            <a:spLocks noGrp="1"/>
          </p:cNvSpPr>
          <p:nvPr>
            <p:ph type="title"/>
          </p:nvPr>
        </p:nvSpPr>
        <p:spPr/>
        <p:txBody>
          <a:bodyPr/>
          <a:lstStyle/>
          <a:p>
            <a:pPr algn="l"/>
            <a:r>
              <a:rPr lang="en-AU" dirty="0"/>
              <a:t>Restate</a:t>
            </a:r>
          </a:p>
        </p:txBody>
      </p:sp>
    </p:spTree>
    <p:extLst>
      <p:ext uri="{BB962C8B-B14F-4D97-AF65-F5344CB8AC3E}">
        <p14:creationId xmlns:p14="http://schemas.microsoft.com/office/powerpoint/2010/main" val="3704435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9359D2C-69CA-C14C-89A8-D891923B0330}"/>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649" r="1649"/>
          <a:stretch>
            <a:fillRect/>
          </a:stretch>
        </p:blipFill>
        <p:spPr/>
      </p:pic>
      <p:sp>
        <p:nvSpPr>
          <p:cNvPr id="3" name="Content Placeholder 2">
            <a:extLst>
              <a:ext uri="{FF2B5EF4-FFF2-40B4-BE49-F238E27FC236}">
                <a16:creationId xmlns:a16="http://schemas.microsoft.com/office/drawing/2014/main" id="{A1C39043-6184-4210-BD58-90174088A637}"/>
              </a:ext>
            </a:extLst>
          </p:cNvPr>
          <p:cNvSpPr>
            <a:spLocks noGrp="1"/>
          </p:cNvSpPr>
          <p:nvPr>
            <p:ph idx="1"/>
          </p:nvPr>
        </p:nvSpPr>
        <p:spPr/>
        <p:txBody>
          <a:bodyPr/>
          <a:lstStyle/>
          <a:p>
            <a:pPr marL="0" indent="0">
              <a:buNone/>
            </a:pPr>
            <a:r>
              <a:rPr lang="en-AU" dirty="0"/>
              <a:t>After you have restated the purpose of the experiment, you should write out your hypothesis again. What were you trying to find out? Briefly outline the steps that you took. </a:t>
            </a:r>
          </a:p>
          <a:p>
            <a:pPr marL="0" indent="0">
              <a:buNone/>
            </a:pPr>
            <a:r>
              <a:rPr lang="en-AU" dirty="0"/>
              <a:t>Example: </a:t>
            </a:r>
            <a:r>
              <a:rPr lang="en-AU" i="1" dirty="0"/>
              <a:t>The hypothesis states that plants need sunlight to grow. Groups of plants were grown in full sunlight, under artificial light and in complete darkness. The height of the plants was measured over time.</a:t>
            </a:r>
            <a:endParaRPr lang="en-AU" dirty="0"/>
          </a:p>
        </p:txBody>
      </p:sp>
      <p:sp>
        <p:nvSpPr>
          <p:cNvPr id="2" name="Title 1">
            <a:extLst>
              <a:ext uri="{FF2B5EF4-FFF2-40B4-BE49-F238E27FC236}">
                <a16:creationId xmlns:a16="http://schemas.microsoft.com/office/drawing/2014/main" id="{EED4F906-4517-40A6-ABDF-BE7099D1BAB1}"/>
              </a:ext>
            </a:extLst>
          </p:cNvPr>
          <p:cNvSpPr>
            <a:spLocks noGrp="1"/>
          </p:cNvSpPr>
          <p:nvPr>
            <p:ph type="title"/>
          </p:nvPr>
        </p:nvSpPr>
        <p:spPr/>
        <p:txBody>
          <a:bodyPr/>
          <a:lstStyle/>
          <a:p>
            <a:pPr algn="l"/>
            <a:r>
              <a:rPr lang="en-AU" dirty="0"/>
              <a:t>Explain</a:t>
            </a:r>
          </a:p>
        </p:txBody>
      </p:sp>
    </p:spTree>
    <p:extLst>
      <p:ext uri="{BB962C8B-B14F-4D97-AF65-F5344CB8AC3E}">
        <p14:creationId xmlns:p14="http://schemas.microsoft.com/office/powerpoint/2010/main" val="1725462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93E17D1B-AC92-5745-BDC7-A2F5B742A8AA}"/>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649" r="1649"/>
          <a:stretch>
            <a:fillRect/>
          </a:stretch>
        </p:blipFill>
        <p:spPr/>
      </p:pic>
      <p:sp>
        <p:nvSpPr>
          <p:cNvPr id="3" name="Content Placeholder 2">
            <a:extLst>
              <a:ext uri="{FF2B5EF4-FFF2-40B4-BE49-F238E27FC236}">
                <a16:creationId xmlns:a16="http://schemas.microsoft.com/office/drawing/2014/main" id="{0ABEF50D-F7EB-4607-8FAA-EF1EBB29F214}"/>
              </a:ext>
            </a:extLst>
          </p:cNvPr>
          <p:cNvSpPr>
            <a:spLocks noGrp="1"/>
          </p:cNvSpPr>
          <p:nvPr>
            <p:ph idx="1"/>
          </p:nvPr>
        </p:nvSpPr>
        <p:spPr/>
        <p:txBody>
          <a:bodyPr/>
          <a:lstStyle/>
          <a:p>
            <a:pPr marL="0" indent="0">
              <a:buNone/>
            </a:pPr>
            <a:r>
              <a:rPr lang="en-AU" dirty="0"/>
              <a:t>You should now explain the results, commenting about what the results from the experiment tell you. Was the hypothesis supported by the data you gathered throughout the experiment? </a:t>
            </a:r>
          </a:p>
          <a:p>
            <a:pPr marL="0" indent="0">
              <a:buNone/>
            </a:pPr>
            <a:r>
              <a:rPr lang="en-AU" dirty="0"/>
              <a:t>Example:</a:t>
            </a:r>
            <a:r>
              <a:rPr lang="en-AU" i="1" dirty="0"/>
              <a:t> The hypothesis that plants need sunlight to grow was not supported by the collected data. The graph shows that, at each point in time, all three groups of plants grew.</a:t>
            </a:r>
            <a:endParaRPr lang="en-AU" dirty="0"/>
          </a:p>
        </p:txBody>
      </p:sp>
      <p:sp>
        <p:nvSpPr>
          <p:cNvPr id="2" name="Title 1">
            <a:extLst>
              <a:ext uri="{FF2B5EF4-FFF2-40B4-BE49-F238E27FC236}">
                <a16:creationId xmlns:a16="http://schemas.microsoft.com/office/drawing/2014/main" id="{A0D163C3-DF86-4C84-B77F-36123DAA49B5}"/>
              </a:ext>
            </a:extLst>
          </p:cNvPr>
          <p:cNvSpPr>
            <a:spLocks noGrp="1"/>
          </p:cNvSpPr>
          <p:nvPr>
            <p:ph type="title"/>
          </p:nvPr>
        </p:nvSpPr>
        <p:spPr/>
        <p:txBody>
          <a:bodyPr/>
          <a:lstStyle/>
          <a:p>
            <a:pPr algn="l"/>
            <a:r>
              <a:rPr lang="en-AU" dirty="0"/>
              <a:t>Results</a:t>
            </a:r>
          </a:p>
        </p:txBody>
      </p:sp>
    </p:spTree>
    <p:extLst>
      <p:ext uri="{BB962C8B-B14F-4D97-AF65-F5344CB8AC3E}">
        <p14:creationId xmlns:p14="http://schemas.microsoft.com/office/powerpoint/2010/main" val="6521630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ching Presentation - Now I Understand.potx" id="{00D20257-4821-4CDD-B334-F8DC1916BF05}" vid="{D00595F4-BD32-4554-BB4B-BAA4977C55E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ching Presentation - Now I Understand.potx" id="{00D20257-4821-4CDD-B334-F8DC1916BF05}" vid="{F45D4EAB-33D9-42B6-87EC-4791A51C94C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177</TotalTime>
  <Words>838</Words>
  <Application>Microsoft Office PowerPoint</Application>
  <PresentationFormat>Widescreen</PresentationFormat>
  <Paragraphs>46</Paragraphs>
  <Slides>15</Slides>
  <Notes>0</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Wingdings</vt:lpstr>
      <vt:lpstr>Office Theme</vt:lpstr>
      <vt:lpstr>Custom Design</vt:lpstr>
      <vt:lpstr>Teacher Notes</vt:lpstr>
      <vt:lpstr>PowerPoint Presentation</vt:lpstr>
      <vt:lpstr>Symbols</vt:lpstr>
      <vt:lpstr>PowerPoint Presentation</vt:lpstr>
      <vt:lpstr>Why is a Conclusion Important?</vt:lpstr>
      <vt:lpstr>R.E.R.U.N.</vt:lpstr>
      <vt:lpstr>Restate</vt:lpstr>
      <vt:lpstr>Explain</vt:lpstr>
      <vt:lpstr>Results</vt:lpstr>
      <vt:lpstr>Uncertainty</vt:lpstr>
      <vt:lpstr>New</vt:lpstr>
      <vt:lpstr>R.E.R.U.N. - An Example</vt:lpstr>
      <vt:lpstr>A Combined Conclusion - Class Activity</vt:lpstr>
      <vt:lpstr>Independent Task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Notes</dc:title>
  <dc:creator>Kristian Wells</dc:creator>
  <cp:lastModifiedBy>Kristian Wells</cp:lastModifiedBy>
  <cp:revision>47</cp:revision>
  <dcterms:created xsi:type="dcterms:W3CDTF">2018-10-15T05:31:13Z</dcterms:created>
  <dcterms:modified xsi:type="dcterms:W3CDTF">2018-10-24T23:58:26Z</dcterms:modified>
</cp:coreProperties>
</file>