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template.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13"/>
  </p:notesMasterIdLst>
  <p:sldIdLst>
    <p:sldId id="258" r:id="rId3"/>
    <p:sldId id="256" r:id="rId4"/>
    <p:sldId id="257" r:id="rId5"/>
    <p:sldId id="259" r:id="rId6"/>
    <p:sldId id="261" r:id="rId7"/>
    <p:sldId id="262" r:id="rId8"/>
    <p:sldId id="260"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A8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81" autoAdjust="0"/>
    <p:restoredTop sz="94660"/>
  </p:normalViewPr>
  <p:slideViewPr>
    <p:cSldViewPr snapToGrid="0">
      <p:cViewPr varScale="1">
        <p:scale>
          <a:sx n="114" d="100"/>
          <a:sy n="114" d="100"/>
        </p:scale>
        <p:origin x="90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2D1DEE-3232-8B4C-A3CF-6BAC3D8A32C9}" type="datetimeFigureOut">
              <a:rPr lang="en-US" smtClean="0"/>
              <a:t>10/30/2018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FC9E64-B987-3445-B1B7-28318FAF0434}" type="slidenum">
              <a:rPr lang="en-US" smtClean="0"/>
              <a:t>‹#›</a:t>
            </a:fld>
            <a:endParaRPr lang="en-US"/>
          </a:p>
        </p:txBody>
      </p:sp>
    </p:spTree>
    <p:extLst>
      <p:ext uri="{BB962C8B-B14F-4D97-AF65-F5344CB8AC3E}">
        <p14:creationId xmlns:p14="http://schemas.microsoft.com/office/powerpoint/2010/main" val="930269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ach Starter Splash">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31"/>
            <a:ext cx="12192000" cy="6858664"/>
          </a:xfrm>
          <a:prstGeom prst="rect">
            <a:avLst/>
          </a:prstGeom>
        </p:spPr>
      </p:pic>
    </p:spTree>
    <p:extLst>
      <p:ext uri="{BB962C8B-B14F-4D97-AF65-F5344CB8AC3E}">
        <p14:creationId xmlns:p14="http://schemas.microsoft.com/office/powerpoint/2010/main" val="2183609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430A452-E8C1-4191-BEA9-577823D697AD}" type="datetimeFigureOut">
              <a:rPr lang="en-AU" smtClean="0"/>
              <a:t>30/10/2018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602798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1430A452-E8C1-4191-BEA9-577823D697AD}" type="datetimeFigureOut">
              <a:rPr lang="en-AU" smtClean="0"/>
              <a:t>30/10/2018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2214677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30A452-E8C1-4191-BEA9-577823D697AD}" type="datetimeFigureOut">
              <a:rPr lang="en-AU" smtClean="0"/>
              <a:t>30/10/2018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3091479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30A452-E8C1-4191-BEA9-577823D697AD}" type="datetimeFigureOut">
              <a:rPr lang="en-AU" smtClean="0"/>
              <a:t>30/10/2018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114399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30A452-E8C1-4191-BEA9-577823D697AD}" type="datetimeFigureOut">
              <a:rPr lang="en-AU" smtClean="0"/>
              <a:t>30/10/2018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3032259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430A452-E8C1-4191-BEA9-577823D697AD}" type="datetimeFigureOut">
              <a:rPr lang="en-AU" smtClean="0"/>
              <a:t>30/10/2018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2470217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430A452-E8C1-4191-BEA9-577823D697AD}" type="datetimeFigureOut">
              <a:rPr lang="en-AU" smtClean="0"/>
              <a:t>30/10/2018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1774478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ach Starter Splash">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31"/>
            <a:ext cx="12192000" cy="6858664"/>
          </a:xfrm>
          <a:prstGeom prst="rect">
            <a:avLst/>
          </a:prstGeom>
        </p:spPr>
      </p:pic>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30/10/2018</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20574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Icon 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1325563"/>
          </a:xfrm>
          <a:prstGeom prst="rect">
            <a:avLst/>
          </a:prstGeom>
        </p:spPr>
        <p:txBody>
          <a:bodyPr/>
          <a:lstStyle/>
          <a:p>
            <a:r>
              <a:rPr lang="en-AU" dirty="0"/>
              <a:t>Symbols</a:t>
            </a:r>
          </a:p>
        </p:txBody>
      </p:sp>
      <p:sp>
        <p:nvSpPr>
          <p:cNvPr id="3" name="Content Placeholder 2"/>
          <p:cNvSpPr>
            <a:spLocks noGrp="1"/>
          </p:cNvSpPr>
          <p:nvPr>
            <p:ph idx="1" hasCustomPrompt="1"/>
          </p:nvPr>
        </p:nvSpPr>
        <p:spPr>
          <a:xfrm>
            <a:off x="2235200" y="1825625"/>
            <a:ext cx="9118600" cy="435133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en-AU" dirty="0"/>
              <a:t>I do: my turn to talk. This is the explanation section of our lesson where you are required to listen.</a:t>
            </a:r>
          </a:p>
          <a:p>
            <a:endParaRPr lang="en-AU" dirty="0"/>
          </a:p>
          <a:p>
            <a:r>
              <a:rPr lang="en-AU" dirty="0"/>
              <a:t>We do: this is where we discuss or work on the concepts together.</a:t>
            </a:r>
          </a:p>
          <a:p>
            <a:endParaRPr lang="en-AU" dirty="0"/>
          </a:p>
          <a:p>
            <a:r>
              <a:rPr lang="en-AU" dirty="0"/>
              <a:t>You do: your turn to be involved. You may be working in a group or on an activity individually.</a:t>
            </a:r>
          </a:p>
          <a:p>
            <a:endParaRPr lang="en-AU" dirty="0"/>
          </a:p>
          <a:p>
            <a:endParaRPr lang="en-AU"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30/10/2018</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4563606"/>
            <a:ext cx="1080000" cy="1080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1690688"/>
            <a:ext cx="1080000" cy="108000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3127147"/>
            <a:ext cx="1080000" cy="1080000"/>
          </a:xfrm>
          <a:prstGeom prst="rect">
            <a:avLst/>
          </a:prstGeom>
        </p:spPr>
      </p:pic>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1430A452-E8C1-4191-BEA9-577823D697AD}" type="datetimeFigureOut">
              <a:rPr lang="en-AU" smtClean="0"/>
              <a:t>30/10/2018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8610600" y="6356350"/>
            <a:ext cx="2057400" cy="365125"/>
          </a:xfrm>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1959589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each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1191986" y="6356350"/>
            <a:ext cx="2389414" cy="365125"/>
          </a:xfrm>
          <a:prstGeom prst="rect">
            <a:avLst/>
          </a:prstGeom>
        </p:spPr>
        <p:txBody>
          <a:bodyPr/>
          <a:lstStyle/>
          <a:p>
            <a:fld id="{1430A452-E8C1-4191-BEA9-577823D697AD}" type="datetimeFigureOut">
              <a:rPr lang="en-AU" smtClean="0"/>
              <a:t>30/10/2018</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1823357"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Student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1191986" y="6356350"/>
            <a:ext cx="2389414" cy="365125"/>
          </a:xfrm>
          <a:prstGeom prst="rect">
            <a:avLst/>
          </a:prstGeom>
        </p:spPr>
        <p:txBody>
          <a:bodyPr/>
          <a:lstStyle/>
          <a:p>
            <a:fld id="{1430A452-E8C1-4191-BEA9-577823D697AD}" type="datetimeFigureOut">
              <a:rPr lang="en-AU" smtClean="0"/>
              <a:t>30/10/2018</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1823357"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eacher and Student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1191986" y="6356350"/>
            <a:ext cx="2389414" cy="365125"/>
          </a:xfrm>
          <a:prstGeom prst="rect">
            <a:avLst/>
          </a:prstGeom>
        </p:spPr>
        <p:txBody>
          <a:bodyPr/>
          <a:lstStyle/>
          <a:p>
            <a:fld id="{1430A452-E8C1-4191-BEA9-577823D697AD}" type="datetimeFigureOut">
              <a:rPr lang="en-AU" smtClean="0"/>
              <a:t>30/10/2018</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1823357" cy="365125"/>
          </a:xfrm>
          <a:prstGeom prst="rect">
            <a:avLst/>
          </a:prstGeom>
        </p:spPr>
        <p:txBody>
          <a:bodyPr/>
          <a:lstStyle/>
          <a:p>
            <a:fld id="{19D9B1D3-87FE-4D50-93E1-DF0A22661CCB}"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30/10/2018</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30/10/2018</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30/10/2018</a:t>
            </a:fld>
            <a:endParaRPr lang="en-AU"/>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30/10/2018</a:t>
            </a:fld>
            <a:endParaRPr lang="en-AU"/>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AU"/>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30/10/2018</a:t>
            </a:fld>
            <a:endParaRPr lang="en-AU"/>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AU"/>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30/10/2018</a:t>
            </a:fld>
            <a:endParaRPr lang="en-AU"/>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AU"/>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30/10/2018</a:t>
            </a:fld>
            <a:endParaRPr lang="en-AU"/>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con 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dirty="0"/>
              <a:t>Symbols</a:t>
            </a:r>
          </a:p>
        </p:txBody>
      </p:sp>
      <p:sp>
        <p:nvSpPr>
          <p:cNvPr id="3" name="Content Placeholder 2"/>
          <p:cNvSpPr>
            <a:spLocks noGrp="1"/>
          </p:cNvSpPr>
          <p:nvPr>
            <p:ph idx="1" hasCustomPrompt="1"/>
          </p:nvPr>
        </p:nvSpPr>
        <p:spPr>
          <a:xfrm>
            <a:off x="2235200" y="1825625"/>
            <a:ext cx="9118600" cy="435133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en-AU" dirty="0"/>
              <a:t>I do: my turn to talk. This is the explanation section of our lesson where you are required to listen.</a:t>
            </a:r>
          </a:p>
          <a:p>
            <a:endParaRPr lang="en-AU" dirty="0"/>
          </a:p>
          <a:p>
            <a:r>
              <a:rPr lang="en-AU" dirty="0"/>
              <a:t>We do: this is where we discuss or work on the concepts together.</a:t>
            </a:r>
          </a:p>
          <a:p>
            <a:endParaRPr lang="en-AU" dirty="0"/>
          </a:p>
          <a:p>
            <a:r>
              <a:rPr lang="en-AU" dirty="0"/>
              <a:t>You do: your turn to be involved. You may be working in a group or on an activity individually.</a:t>
            </a:r>
          </a:p>
          <a:p>
            <a:endParaRPr lang="en-AU" dirty="0"/>
          </a:p>
          <a:p>
            <a:endParaRPr lang="en-AU" dirty="0"/>
          </a:p>
        </p:txBody>
      </p:sp>
      <p:sp>
        <p:nvSpPr>
          <p:cNvPr id="4" name="Date Placeholder 3"/>
          <p:cNvSpPr>
            <a:spLocks noGrp="1"/>
          </p:cNvSpPr>
          <p:nvPr>
            <p:ph type="dt" sz="half" idx="10"/>
          </p:nvPr>
        </p:nvSpPr>
        <p:spPr/>
        <p:txBody>
          <a:bodyPr/>
          <a:lstStyle/>
          <a:p>
            <a:fld id="{1430A452-E8C1-4191-BEA9-577823D697AD}" type="datetimeFigureOut">
              <a:rPr lang="en-AU" smtClean="0"/>
              <a:t>30/10/2018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D9B1D3-87FE-4D50-93E1-DF0A22661CCB}"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4563606"/>
            <a:ext cx="1080000" cy="1080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1690688"/>
            <a:ext cx="1080000" cy="108000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3127147"/>
            <a:ext cx="1080000" cy="1080000"/>
          </a:xfrm>
          <a:prstGeom prst="rect">
            <a:avLst/>
          </a:prstGeom>
        </p:spPr>
      </p:pic>
    </p:spTree>
    <p:extLst>
      <p:ext uri="{BB962C8B-B14F-4D97-AF65-F5344CB8AC3E}">
        <p14:creationId xmlns:p14="http://schemas.microsoft.com/office/powerpoint/2010/main" val="28853701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AU"/>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30/10/2018</a:t>
            </a:fld>
            <a:endParaRPr lang="en-AU"/>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30/10/2018</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430A452-E8C1-4191-BEA9-577823D697AD}" type="datetimeFigureOut">
              <a:rPr lang="en-AU" smtClean="0"/>
              <a:t>30/10/2018</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9D9B1D3-87FE-4D50-93E1-DF0A22661CCB}" type="slidenum">
              <a:rPr lang="en-AU" smtClean="0"/>
              <a:t>‹#›</a:t>
            </a:fld>
            <a:endParaRPr lang="en-AU"/>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ach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chor="b"/>
          <a:lstStyle>
            <a:lvl1pPr algn="ctr">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1191986" y="6356350"/>
            <a:ext cx="2389414" cy="365125"/>
          </a:xfrm>
        </p:spPr>
        <p:txBody>
          <a:bodyPr/>
          <a:lstStyle/>
          <a:p>
            <a:fld id="{1430A452-E8C1-4191-BEA9-577823D697AD}" type="datetimeFigureOut">
              <a:rPr lang="en-AU" smtClean="0"/>
              <a:t>30/10/2018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8610600" y="6356350"/>
            <a:ext cx="1823357" cy="365125"/>
          </a:xfrm>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2874772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tudent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chor="b"/>
          <a:lstStyle>
            <a:lvl1pPr algn="ctr">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1191986" y="6356350"/>
            <a:ext cx="2389414" cy="365125"/>
          </a:xfrm>
        </p:spPr>
        <p:txBody>
          <a:bodyPr/>
          <a:lstStyle/>
          <a:p>
            <a:fld id="{1430A452-E8C1-4191-BEA9-577823D697AD}" type="datetimeFigureOut">
              <a:rPr lang="en-AU" smtClean="0"/>
              <a:t>30/10/2018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8610600" y="6356350"/>
            <a:ext cx="1823357" cy="365125"/>
          </a:xfrm>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4291306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acher and Student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chor="b"/>
          <a:lstStyle>
            <a:lvl1pPr algn="ctr">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1191986" y="6356350"/>
            <a:ext cx="2389414" cy="365125"/>
          </a:xfrm>
        </p:spPr>
        <p:txBody>
          <a:bodyPr/>
          <a:lstStyle/>
          <a:p>
            <a:fld id="{1430A452-E8C1-4191-BEA9-577823D697AD}" type="datetimeFigureOut">
              <a:rPr lang="en-AU" smtClean="0"/>
              <a:t>30/10/2018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8610600" y="6356350"/>
            <a:ext cx="1823357" cy="365125"/>
          </a:xfrm>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505276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ctr">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430A452-E8C1-4191-BEA9-577823D697AD}" type="datetimeFigureOut">
              <a:rPr lang="en-AU" smtClean="0"/>
              <a:t>30/10/2018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1742985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30A452-E8C1-4191-BEA9-577823D697AD}" type="datetimeFigureOut">
              <a:rPr lang="en-AU" smtClean="0"/>
              <a:t>30/10/2018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3361650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430A452-E8C1-4191-BEA9-577823D697AD}" type="datetimeFigureOut">
              <a:rPr lang="en-AU" smtClean="0"/>
              <a:t>30/10/2018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9D9B1D3-87FE-4D50-93E1-DF0A22661CCB}" type="slidenum">
              <a:rPr lang="en-AU" smtClean="0"/>
              <a:t>‹#›</a:t>
            </a:fld>
            <a:endParaRPr lang="en-AU"/>
          </a:p>
        </p:txBody>
      </p:sp>
    </p:spTree>
    <p:extLst>
      <p:ext uri="{BB962C8B-B14F-4D97-AF65-F5344CB8AC3E}">
        <p14:creationId xmlns:p14="http://schemas.microsoft.com/office/powerpoint/2010/main" val="3611220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9.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30A452-E8C1-4191-BEA9-577823D697AD}" type="datetimeFigureOut">
              <a:rPr lang="en-AU" smtClean="0"/>
              <a:t>30/10/2018</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01121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D9B1D3-87FE-4D50-93E1-DF0A22661CCB}" type="slidenum">
              <a:rPr lang="en-AU" smtClean="0"/>
              <a:t>‹#›</a:t>
            </a:fld>
            <a:endParaRPr lang="en-AU"/>
          </a:p>
        </p:txBody>
      </p:sp>
      <p:pic>
        <p:nvPicPr>
          <p:cNvPr id="13" name="Picture 12">
            <a:extLst>
              <a:ext uri="{FF2B5EF4-FFF2-40B4-BE49-F238E27FC236}">
                <a16:creationId xmlns:a16="http://schemas.microsoft.com/office/drawing/2014/main" id="{234153FF-05AB-F940-92B3-2D2D4ABA4BD9}"/>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22571764"/>
      </p:ext>
    </p:extLst>
  </p:cSld>
  <p:clrMap bg1="lt1" tx1="dk1" bg2="lt2" tx2="dk2" accent1="accent1" accent2="accent2" accent3="accent3" accent4="accent4" accent5="accent5" accent6="accent6" hlink="hlink" folHlink="folHlink"/>
  <p:sldLayoutIdLst>
    <p:sldLayoutId id="2147483663" r:id="rId1"/>
    <p:sldLayoutId id="2147483649" r:id="rId2"/>
    <p:sldLayoutId id="2147483664" r:id="rId3"/>
    <p:sldLayoutId id="2147483650" r:id="rId4"/>
    <p:sldLayoutId id="2147483661" r:id="rId5"/>
    <p:sldLayoutId id="2147483662" r:id="rId6"/>
    <p:sldLayoutId id="214748366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8"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30A452-E8C1-4191-BEA9-577823D697AD}" type="datetimeFigureOut">
              <a:rPr lang="en-AU" smtClean="0"/>
              <a:t>30/10/2018</a:t>
            </a:fld>
            <a:endParaRPr lang="en-AU"/>
          </a:p>
        </p:txBody>
      </p:sp>
      <p:sp>
        <p:nvSpPr>
          <p:cNvPr id="10"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11" name="Slide Number Placeholder 5"/>
          <p:cNvSpPr>
            <a:spLocks noGrp="1"/>
          </p:cNvSpPr>
          <p:nvPr>
            <p:ph type="sldNum" sz="quarter" idx="4"/>
          </p:nvPr>
        </p:nvSpPr>
        <p:spPr>
          <a:xfrm>
            <a:off x="8610600" y="6356350"/>
            <a:ext cx="201121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D9B1D3-87FE-4D50-93E1-DF0A22661CCB}" type="slidenum">
              <a:rPr lang="en-AU" smtClean="0"/>
              <a:t>‹#›</a:t>
            </a:fld>
            <a:endParaRPr lang="en-AU"/>
          </a:p>
        </p:txBody>
      </p:sp>
      <p:pic>
        <p:nvPicPr>
          <p:cNvPr id="13" name="Picture 12"/>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5BD9CB8B-B581-734A-A1EE-71C3C33AAD56}"/>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718776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Teacher Notes</a:t>
            </a:r>
          </a:p>
        </p:txBody>
      </p:sp>
      <p:sp>
        <p:nvSpPr>
          <p:cNvPr id="5" name="Content Placeholder 4"/>
          <p:cNvSpPr>
            <a:spLocks noGrp="1"/>
          </p:cNvSpPr>
          <p:nvPr>
            <p:ph idx="1"/>
          </p:nvPr>
        </p:nvSpPr>
        <p:spPr/>
        <p:txBody>
          <a:bodyPr/>
          <a:lstStyle/>
          <a:p>
            <a:endParaRPr lang="en-AU"/>
          </a:p>
        </p:txBody>
      </p:sp>
    </p:spTree>
    <p:extLst>
      <p:ext uri="{BB962C8B-B14F-4D97-AF65-F5344CB8AC3E}">
        <p14:creationId xmlns:p14="http://schemas.microsoft.com/office/powerpoint/2010/main" val="1152616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5FB699-FC96-47EA-903A-BDFE16854C39}"/>
              </a:ext>
            </a:extLst>
          </p:cNvPr>
          <p:cNvSpPr>
            <a:spLocks noGrp="1"/>
          </p:cNvSpPr>
          <p:nvPr>
            <p:ph type="title"/>
          </p:nvPr>
        </p:nvSpPr>
        <p:spPr/>
        <p:txBody>
          <a:bodyPr/>
          <a:lstStyle/>
          <a:p>
            <a:r>
              <a:rPr lang="en-AU" dirty="0"/>
              <a:t>Writing a Hypothesis - Independent Task</a:t>
            </a:r>
          </a:p>
        </p:txBody>
      </p:sp>
      <p:sp>
        <p:nvSpPr>
          <p:cNvPr id="5" name="Content Placeholder 4">
            <a:extLst>
              <a:ext uri="{FF2B5EF4-FFF2-40B4-BE49-F238E27FC236}">
                <a16:creationId xmlns:a16="http://schemas.microsoft.com/office/drawing/2014/main" id="{862464C3-25F5-4B73-B70B-313831698832}"/>
              </a:ext>
            </a:extLst>
          </p:cNvPr>
          <p:cNvSpPr>
            <a:spLocks noGrp="1"/>
          </p:cNvSpPr>
          <p:nvPr>
            <p:ph idx="1"/>
          </p:nvPr>
        </p:nvSpPr>
        <p:spPr>
          <a:xfrm>
            <a:off x="838200" y="1825625"/>
            <a:ext cx="5738769" cy="4351338"/>
          </a:xfrm>
        </p:spPr>
        <p:txBody>
          <a:bodyPr/>
          <a:lstStyle/>
          <a:p>
            <a:pPr marL="0" indent="0">
              <a:buNone/>
            </a:pPr>
            <a:r>
              <a:rPr lang="en-AU" dirty="0"/>
              <a:t>For a science experiment you have been working on, develop your own hypothesis. Remember to make sure your hypothesis includes the variables you will be changing and measuring, as well as two ‘-</a:t>
            </a:r>
            <a:r>
              <a:rPr lang="en-AU" dirty="0" err="1"/>
              <a:t>er</a:t>
            </a:r>
            <a:r>
              <a:rPr lang="en-AU" dirty="0"/>
              <a:t>’ words.</a:t>
            </a:r>
          </a:p>
        </p:txBody>
      </p:sp>
      <p:pic>
        <p:nvPicPr>
          <p:cNvPr id="7" name="Picture 6">
            <a:extLst>
              <a:ext uri="{FF2B5EF4-FFF2-40B4-BE49-F238E27FC236}">
                <a16:creationId xmlns:a16="http://schemas.microsoft.com/office/drawing/2014/main" id="{8056D8C0-6800-45D9-9625-F87631B51B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9877" y="2063588"/>
            <a:ext cx="3493168" cy="3493168"/>
          </a:xfrm>
          <a:prstGeom prst="rect">
            <a:avLst/>
          </a:prstGeom>
        </p:spPr>
      </p:pic>
    </p:spTree>
    <p:extLst>
      <p:ext uri="{BB962C8B-B14F-4D97-AF65-F5344CB8AC3E}">
        <p14:creationId xmlns:p14="http://schemas.microsoft.com/office/powerpoint/2010/main" val="3715291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8610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Symbols</a:t>
            </a:r>
          </a:p>
        </p:txBody>
      </p:sp>
      <p:sp>
        <p:nvSpPr>
          <p:cNvPr id="5" name="Content Placeholder 4"/>
          <p:cNvSpPr>
            <a:spLocks noGrp="1"/>
          </p:cNvSpPr>
          <p:nvPr>
            <p:ph idx="1"/>
          </p:nvPr>
        </p:nvSpPr>
        <p:spPr/>
        <p:txBody>
          <a:bodyPr/>
          <a:lstStyle/>
          <a:p>
            <a:r>
              <a:rPr lang="en-AU" dirty="0"/>
              <a:t>I do: my turn to talk. This is the explanation section of our lesson where you are required to listen.</a:t>
            </a:r>
          </a:p>
          <a:p>
            <a:endParaRPr lang="en-AU" dirty="0"/>
          </a:p>
          <a:p>
            <a:r>
              <a:rPr lang="en-AU" dirty="0"/>
              <a:t>We do: this is where we discuss or work on the concepts together.</a:t>
            </a:r>
          </a:p>
          <a:p>
            <a:endParaRPr lang="en-AU" dirty="0"/>
          </a:p>
          <a:p>
            <a:r>
              <a:rPr lang="en-AU" dirty="0"/>
              <a:t>You do: your turn to be involved. You may be working in a group or on an activity individually.</a:t>
            </a:r>
          </a:p>
        </p:txBody>
      </p:sp>
    </p:spTree>
    <p:extLst>
      <p:ext uri="{BB962C8B-B14F-4D97-AF65-F5344CB8AC3E}">
        <p14:creationId xmlns:p14="http://schemas.microsoft.com/office/powerpoint/2010/main" val="396091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766FE3-639B-A848-B7BC-16785F1361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1933" y="1258441"/>
            <a:ext cx="2544372" cy="4595119"/>
          </a:xfrm>
          <a:prstGeom prst="rect">
            <a:avLst/>
          </a:prstGeom>
        </p:spPr>
      </p:pic>
      <p:pic>
        <p:nvPicPr>
          <p:cNvPr id="7" name="Picture 6">
            <a:extLst>
              <a:ext uri="{FF2B5EF4-FFF2-40B4-BE49-F238E27FC236}">
                <a16:creationId xmlns:a16="http://schemas.microsoft.com/office/drawing/2014/main" id="{E2162B27-4451-654C-A5A8-7354B737BB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017" y="1093372"/>
            <a:ext cx="3064533" cy="4833182"/>
          </a:xfrm>
          <a:prstGeom prst="rect">
            <a:avLst/>
          </a:prstGeom>
        </p:spPr>
      </p:pic>
      <p:pic>
        <p:nvPicPr>
          <p:cNvPr id="3" name="Picture 2">
            <a:extLst>
              <a:ext uri="{FF2B5EF4-FFF2-40B4-BE49-F238E27FC236}">
                <a16:creationId xmlns:a16="http://schemas.microsoft.com/office/drawing/2014/main" id="{ADC92F93-B460-4997-AA41-633F57F120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73680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E730120-B3A5-4485-B854-5C0A0CF194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9494" y="2245893"/>
            <a:ext cx="3104021" cy="3244549"/>
          </a:xfrm>
          <a:prstGeom prst="rect">
            <a:avLst/>
          </a:prstGeom>
        </p:spPr>
      </p:pic>
      <p:sp>
        <p:nvSpPr>
          <p:cNvPr id="4" name="Title 3">
            <a:extLst>
              <a:ext uri="{FF2B5EF4-FFF2-40B4-BE49-F238E27FC236}">
                <a16:creationId xmlns:a16="http://schemas.microsoft.com/office/drawing/2014/main" id="{9EFB73ED-48B4-4E89-AC5F-6F971553ACFE}"/>
              </a:ext>
            </a:extLst>
          </p:cNvPr>
          <p:cNvSpPr>
            <a:spLocks noGrp="1"/>
          </p:cNvSpPr>
          <p:nvPr>
            <p:ph type="title"/>
          </p:nvPr>
        </p:nvSpPr>
        <p:spPr/>
        <p:txBody>
          <a:bodyPr/>
          <a:lstStyle/>
          <a:p>
            <a:r>
              <a:rPr lang="en-AU" dirty="0"/>
              <a:t>What is a Hypothesis?</a:t>
            </a:r>
          </a:p>
        </p:txBody>
      </p:sp>
      <p:sp>
        <p:nvSpPr>
          <p:cNvPr id="5" name="Content Placeholder 4">
            <a:extLst>
              <a:ext uri="{FF2B5EF4-FFF2-40B4-BE49-F238E27FC236}">
                <a16:creationId xmlns:a16="http://schemas.microsoft.com/office/drawing/2014/main" id="{E44B692C-3F86-41B4-BCA4-7C2A02D73422}"/>
              </a:ext>
            </a:extLst>
          </p:cNvPr>
          <p:cNvSpPr>
            <a:spLocks noGrp="1"/>
          </p:cNvSpPr>
          <p:nvPr>
            <p:ph idx="1"/>
          </p:nvPr>
        </p:nvSpPr>
        <p:spPr>
          <a:xfrm>
            <a:off x="838200" y="1825625"/>
            <a:ext cx="7431505" cy="4351338"/>
          </a:xfrm>
        </p:spPr>
        <p:txBody>
          <a:bodyPr/>
          <a:lstStyle/>
          <a:p>
            <a:pPr marL="0" indent="0">
              <a:buNone/>
            </a:pPr>
            <a:r>
              <a:rPr lang="en-AU" dirty="0"/>
              <a:t>Imagine you are walking outside with your friends and you see something strange in the sky. At first, everyone is amazed. Once you start to think about it, everyone in the group has some kind of explanation for what you saw. You are all guessing, but the explanations sound reasonable.</a:t>
            </a:r>
          </a:p>
          <a:p>
            <a:pPr marL="0" indent="0">
              <a:buNone/>
            </a:pPr>
            <a:r>
              <a:rPr lang="en-AU" dirty="0"/>
              <a:t>Each of these explanations is a kind of hypothesis.</a:t>
            </a:r>
          </a:p>
          <a:p>
            <a:pPr marL="0" indent="0">
              <a:buNone/>
            </a:pPr>
            <a:r>
              <a:rPr lang="en-AU" dirty="0"/>
              <a:t>A ‘hypothesis’ is an educated explanation for something unknown.</a:t>
            </a:r>
          </a:p>
        </p:txBody>
      </p:sp>
    </p:spTree>
    <p:extLst>
      <p:ext uri="{BB962C8B-B14F-4D97-AF65-F5344CB8AC3E}">
        <p14:creationId xmlns:p14="http://schemas.microsoft.com/office/powerpoint/2010/main" val="1332070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DE798-2E7E-4BF2-8455-8D4A5DC7AA99}"/>
              </a:ext>
            </a:extLst>
          </p:cNvPr>
          <p:cNvSpPr>
            <a:spLocks noGrp="1"/>
          </p:cNvSpPr>
          <p:nvPr>
            <p:ph type="title"/>
          </p:nvPr>
        </p:nvSpPr>
        <p:spPr/>
        <p:txBody>
          <a:bodyPr/>
          <a:lstStyle/>
          <a:p>
            <a:r>
              <a:rPr lang="en-AU" dirty="0"/>
              <a:t>A Hypothesis in Science</a:t>
            </a:r>
          </a:p>
        </p:txBody>
      </p:sp>
      <p:sp>
        <p:nvSpPr>
          <p:cNvPr id="3" name="Content Placeholder 2">
            <a:extLst>
              <a:ext uri="{FF2B5EF4-FFF2-40B4-BE49-F238E27FC236}">
                <a16:creationId xmlns:a16="http://schemas.microsoft.com/office/drawing/2014/main" id="{942B7526-4188-4BE8-8C0B-F4D3C1A19015}"/>
              </a:ext>
            </a:extLst>
          </p:cNvPr>
          <p:cNvSpPr>
            <a:spLocks noGrp="1"/>
          </p:cNvSpPr>
          <p:nvPr>
            <p:ph idx="1"/>
          </p:nvPr>
        </p:nvSpPr>
        <p:spPr>
          <a:xfrm>
            <a:off x="838200" y="1825625"/>
            <a:ext cx="7214937" cy="4351338"/>
          </a:xfrm>
        </p:spPr>
        <p:txBody>
          <a:bodyPr/>
          <a:lstStyle/>
          <a:p>
            <a:pPr marL="0" indent="0">
              <a:buNone/>
            </a:pPr>
            <a:r>
              <a:rPr lang="en-AU" dirty="0"/>
              <a:t>In science, a hypothesis is something which can be tested through study and experimentation.</a:t>
            </a:r>
          </a:p>
          <a:p>
            <a:pPr marL="0" indent="0">
              <a:buNone/>
            </a:pPr>
            <a:r>
              <a:rPr lang="en-AU" dirty="0"/>
              <a:t>Another way of looking at it is when you have an idea about something, but you want to perform tests to see whether your idea is right or wrong. Before you can test your idea, you need to be able to give an </a:t>
            </a:r>
            <a:r>
              <a:rPr lang="en-AU" b="1" dirty="0">
                <a:solidFill>
                  <a:srgbClr val="13A89E"/>
                </a:solidFill>
              </a:rPr>
              <a:t>explanation</a:t>
            </a:r>
            <a:r>
              <a:rPr lang="en-AU" dirty="0"/>
              <a:t> to someone about what you are trying to test. </a:t>
            </a:r>
          </a:p>
          <a:p>
            <a:pPr marL="0" indent="0">
              <a:buNone/>
            </a:pPr>
            <a:r>
              <a:rPr lang="en-AU" dirty="0"/>
              <a:t>This </a:t>
            </a:r>
            <a:r>
              <a:rPr lang="en-AU" b="1" dirty="0">
                <a:solidFill>
                  <a:srgbClr val="13A89E"/>
                </a:solidFill>
              </a:rPr>
              <a:t>explanation</a:t>
            </a:r>
            <a:r>
              <a:rPr lang="en-AU" dirty="0"/>
              <a:t> would be your hypothesis.</a:t>
            </a:r>
          </a:p>
        </p:txBody>
      </p:sp>
      <p:pic>
        <p:nvPicPr>
          <p:cNvPr id="5" name="Picture 4">
            <a:extLst>
              <a:ext uri="{FF2B5EF4-FFF2-40B4-BE49-F238E27FC236}">
                <a16:creationId xmlns:a16="http://schemas.microsoft.com/office/drawing/2014/main" id="{CC026311-9353-44A8-9256-9FC296FE29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55581">
            <a:off x="8202957" y="1148410"/>
            <a:ext cx="2876698" cy="5705768"/>
          </a:xfrm>
          <a:prstGeom prst="rect">
            <a:avLst/>
          </a:prstGeom>
          <a:effectLst>
            <a:outerShdw blurRad="393700" dist="38100" dir="2700000" algn="tl" rotWithShape="0">
              <a:schemeClr val="accent2">
                <a:lumMod val="75000"/>
                <a:alpha val="25000"/>
              </a:schemeClr>
            </a:outerShdw>
          </a:effectLst>
        </p:spPr>
      </p:pic>
    </p:spTree>
    <p:extLst>
      <p:ext uri="{BB962C8B-B14F-4D97-AF65-F5344CB8AC3E}">
        <p14:creationId xmlns:p14="http://schemas.microsoft.com/office/powerpoint/2010/main" val="3933193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b"/>
          <a:lstStyle/>
          <a:p>
            <a:pPr algn="ctr"/>
            <a:r>
              <a:rPr lang="en-AU" dirty="0"/>
              <a:t>Developing a Scientific Hypothesis</a:t>
            </a:r>
          </a:p>
        </p:txBody>
      </p:sp>
      <p:sp>
        <p:nvSpPr>
          <p:cNvPr id="5" name="Content Placeholder 4"/>
          <p:cNvSpPr>
            <a:spLocks noGrp="1"/>
          </p:cNvSpPr>
          <p:nvPr>
            <p:ph idx="1"/>
          </p:nvPr>
        </p:nvSpPr>
        <p:spPr>
          <a:xfrm>
            <a:off x="838199" y="2558712"/>
            <a:ext cx="10515600" cy="3400931"/>
          </a:xfrm>
        </p:spPr>
        <p:txBody>
          <a:bodyPr>
            <a:normAutofit/>
          </a:bodyPr>
          <a:lstStyle/>
          <a:p>
            <a:pPr marL="0" indent="0">
              <a:buNone/>
            </a:pPr>
            <a:r>
              <a:rPr lang="en-AU" dirty="0"/>
              <a:t>Amazingly, this sentence is an example of a good hypothesis. It shows a relationship between two things: the quality of your hypothesis and the ease of your experiments. </a:t>
            </a:r>
          </a:p>
          <a:p>
            <a:pPr marL="0" indent="0">
              <a:buNone/>
            </a:pPr>
            <a:r>
              <a:rPr lang="en-AU" dirty="0"/>
              <a:t>It also displays that any changes to the </a:t>
            </a:r>
            <a:r>
              <a:rPr lang="en-AU" b="1" dirty="0">
                <a:solidFill>
                  <a:srgbClr val="00B050"/>
                </a:solidFill>
              </a:rPr>
              <a:t>quality of your </a:t>
            </a:r>
            <a:br>
              <a:rPr lang="en-AU" b="1" dirty="0">
                <a:solidFill>
                  <a:srgbClr val="00B050"/>
                </a:solidFill>
              </a:rPr>
            </a:br>
            <a:r>
              <a:rPr lang="en-AU" b="1" dirty="0">
                <a:solidFill>
                  <a:srgbClr val="00B050"/>
                </a:solidFill>
              </a:rPr>
              <a:t>hypothesis</a:t>
            </a:r>
            <a:r>
              <a:rPr lang="en-AU" b="1" dirty="0"/>
              <a:t> </a:t>
            </a:r>
            <a:r>
              <a:rPr lang="en-AU" dirty="0"/>
              <a:t>will have an effect on the </a:t>
            </a:r>
            <a:r>
              <a:rPr lang="en-AU" b="1" dirty="0">
                <a:solidFill>
                  <a:srgbClr val="FF0000"/>
                </a:solidFill>
              </a:rPr>
              <a:t>ease of your </a:t>
            </a:r>
            <a:br>
              <a:rPr lang="en-AU" b="1" dirty="0">
                <a:solidFill>
                  <a:srgbClr val="FF0000"/>
                </a:solidFill>
              </a:rPr>
            </a:br>
            <a:r>
              <a:rPr lang="en-AU" b="1" dirty="0">
                <a:solidFill>
                  <a:srgbClr val="FF0000"/>
                </a:solidFill>
              </a:rPr>
              <a:t>experiments</a:t>
            </a:r>
            <a:r>
              <a:rPr lang="en-AU" dirty="0"/>
              <a:t>. These two factors are known as </a:t>
            </a:r>
            <a:br>
              <a:rPr lang="en-AU" dirty="0"/>
            </a:br>
            <a:r>
              <a:rPr lang="en-AU" b="1" dirty="0">
                <a:solidFill>
                  <a:srgbClr val="00B050"/>
                </a:solidFill>
              </a:rPr>
              <a:t>independent variable</a:t>
            </a:r>
            <a:r>
              <a:rPr lang="en-AU" dirty="0"/>
              <a:t> and </a:t>
            </a:r>
            <a:r>
              <a:rPr lang="en-AU" b="1" dirty="0">
                <a:solidFill>
                  <a:srgbClr val="FF0000"/>
                </a:solidFill>
              </a:rPr>
              <a:t>dependent variable</a:t>
            </a:r>
            <a:r>
              <a:rPr lang="en-AU" dirty="0"/>
              <a:t>.</a:t>
            </a:r>
          </a:p>
          <a:p>
            <a:endParaRPr lang="en-AU" dirty="0"/>
          </a:p>
        </p:txBody>
      </p:sp>
      <p:sp>
        <p:nvSpPr>
          <p:cNvPr id="2" name="TextBox 1">
            <a:extLst>
              <a:ext uri="{FF2B5EF4-FFF2-40B4-BE49-F238E27FC236}">
                <a16:creationId xmlns:a16="http://schemas.microsoft.com/office/drawing/2014/main" id="{B8153DB7-56F7-47CC-A9FF-667FE55E27CA}"/>
              </a:ext>
            </a:extLst>
          </p:cNvPr>
          <p:cNvSpPr txBox="1"/>
          <p:nvPr/>
        </p:nvSpPr>
        <p:spPr>
          <a:xfrm>
            <a:off x="838199" y="1863090"/>
            <a:ext cx="10515600" cy="523220"/>
          </a:xfrm>
          <a:prstGeom prst="rect">
            <a:avLst/>
          </a:prstGeom>
          <a:noFill/>
          <a:ln w="28575">
            <a:solidFill>
              <a:schemeClr val="accent2"/>
            </a:solidFill>
          </a:ln>
        </p:spPr>
        <p:txBody>
          <a:bodyPr wrap="square" rtlCol="0">
            <a:spAutoFit/>
          </a:bodyPr>
          <a:lstStyle/>
          <a:p>
            <a:pPr algn="ctr"/>
            <a:r>
              <a:rPr lang="en-AU" sz="2800" dirty="0"/>
              <a:t>The better your hypothesis, the easier your experiments will be. </a:t>
            </a:r>
          </a:p>
        </p:txBody>
      </p:sp>
      <p:pic>
        <p:nvPicPr>
          <p:cNvPr id="9" name="Picture 8">
            <a:extLst>
              <a:ext uri="{FF2B5EF4-FFF2-40B4-BE49-F238E27FC236}">
                <a16:creationId xmlns:a16="http://schemas.microsoft.com/office/drawing/2014/main" id="{9AE4989A-53B4-4453-9E9F-AD3A959A79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0395" y="3429000"/>
            <a:ext cx="2544371" cy="4595119"/>
          </a:xfrm>
          <a:prstGeom prst="rect">
            <a:avLst/>
          </a:prstGeom>
        </p:spPr>
      </p:pic>
    </p:spTree>
    <p:extLst>
      <p:ext uri="{BB962C8B-B14F-4D97-AF65-F5344CB8AC3E}">
        <p14:creationId xmlns:p14="http://schemas.microsoft.com/office/powerpoint/2010/main" val="121280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082A9-F73B-4ED0-92D8-324BA2284BE3}"/>
              </a:ext>
            </a:extLst>
          </p:cNvPr>
          <p:cNvSpPr>
            <a:spLocks noGrp="1"/>
          </p:cNvSpPr>
          <p:nvPr>
            <p:ph type="title"/>
          </p:nvPr>
        </p:nvSpPr>
        <p:spPr/>
        <p:txBody>
          <a:bodyPr/>
          <a:lstStyle/>
          <a:p>
            <a:r>
              <a:rPr lang="en-AU" dirty="0"/>
              <a:t>The Two ‘-</a:t>
            </a:r>
            <a:r>
              <a:rPr lang="en-AU" dirty="0" err="1"/>
              <a:t>er’s</a:t>
            </a:r>
            <a:endParaRPr lang="en-AU" dirty="0"/>
          </a:p>
        </p:txBody>
      </p:sp>
      <p:sp>
        <p:nvSpPr>
          <p:cNvPr id="3" name="Content Placeholder 2">
            <a:extLst>
              <a:ext uri="{FF2B5EF4-FFF2-40B4-BE49-F238E27FC236}">
                <a16:creationId xmlns:a16="http://schemas.microsoft.com/office/drawing/2014/main" id="{4361B27A-A5CF-4CFF-9049-E8CDF724BA66}"/>
              </a:ext>
            </a:extLst>
          </p:cNvPr>
          <p:cNvSpPr>
            <a:spLocks noGrp="1"/>
          </p:cNvSpPr>
          <p:nvPr>
            <p:ph idx="1"/>
          </p:nvPr>
        </p:nvSpPr>
        <p:spPr>
          <a:xfrm>
            <a:off x="838200" y="1800383"/>
            <a:ext cx="10515600" cy="4351338"/>
          </a:xfrm>
        </p:spPr>
        <p:txBody>
          <a:bodyPr>
            <a:normAutofit/>
          </a:bodyPr>
          <a:lstStyle/>
          <a:p>
            <a:pPr marL="0" indent="0">
              <a:buNone/>
            </a:pPr>
            <a:r>
              <a:rPr lang="en-AU" dirty="0"/>
              <a:t>A great place to start when developing your hypothesis is to use the two ‘-</a:t>
            </a:r>
            <a:r>
              <a:rPr lang="en-AU" dirty="0" err="1"/>
              <a:t>er’s</a:t>
            </a:r>
            <a:r>
              <a:rPr lang="en-AU" dirty="0"/>
              <a:t> method. Let’s look at the following example:</a:t>
            </a:r>
          </a:p>
          <a:p>
            <a:pPr marL="0" indent="0">
              <a:buNone/>
            </a:pPr>
            <a:r>
              <a:rPr lang="en-AU" i="1" dirty="0"/>
              <a:t>The </a:t>
            </a:r>
            <a:r>
              <a:rPr lang="en-AU" b="1" i="1" dirty="0"/>
              <a:t>higher</a:t>
            </a:r>
            <a:r>
              <a:rPr lang="en-AU" i="1" dirty="0"/>
              <a:t> you drop a water balloon from, the </a:t>
            </a:r>
            <a:r>
              <a:rPr lang="en-AU" b="1" i="1" dirty="0"/>
              <a:t>wider</a:t>
            </a:r>
            <a:r>
              <a:rPr lang="en-AU" i="1" dirty="0"/>
              <a:t> the splash will be.</a:t>
            </a:r>
          </a:p>
          <a:p>
            <a:pPr marL="0" indent="0">
              <a:buNone/>
            </a:pPr>
            <a:r>
              <a:rPr lang="en-AU" dirty="0"/>
              <a:t>In this case, the two ‘-</a:t>
            </a:r>
            <a:r>
              <a:rPr lang="en-AU" dirty="0" err="1"/>
              <a:t>er</a:t>
            </a:r>
            <a:r>
              <a:rPr lang="en-AU" dirty="0"/>
              <a:t>’ words are </a:t>
            </a:r>
            <a:r>
              <a:rPr lang="en-AU" b="1" dirty="0"/>
              <a:t>higher</a:t>
            </a:r>
            <a:r>
              <a:rPr lang="en-AU" dirty="0"/>
              <a:t> and </a:t>
            </a:r>
            <a:r>
              <a:rPr lang="en-AU" b="1" dirty="0"/>
              <a:t>wider. </a:t>
            </a:r>
            <a:r>
              <a:rPr lang="en-AU" dirty="0"/>
              <a:t>The two variables are the </a:t>
            </a:r>
            <a:r>
              <a:rPr lang="en-AU" b="1" dirty="0">
                <a:solidFill>
                  <a:srgbClr val="00B050"/>
                </a:solidFill>
              </a:rPr>
              <a:t>height of the water balloon </a:t>
            </a:r>
            <a:r>
              <a:rPr lang="en-AU" dirty="0"/>
              <a:t>and the </a:t>
            </a:r>
            <a:r>
              <a:rPr lang="en-AU" b="1" dirty="0">
                <a:solidFill>
                  <a:srgbClr val="FF0000"/>
                </a:solidFill>
              </a:rPr>
              <a:t>width of the splash</a:t>
            </a:r>
            <a:r>
              <a:rPr lang="en-AU" dirty="0"/>
              <a:t>. Because the hypothesis states that the width of the splash will be affected by the height of the water balloon, the width of the splash is the </a:t>
            </a:r>
            <a:r>
              <a:rPr lang="en-AU" b="1" dirty="0">
                <a:solidFill>
                  <a:srgbClr val="FF0000"/>
                </a:solidFill>
              </a:rPr>
              <a:t>dependent variable </a:t>
            </a:r>
            <a:r>
              <a:rPr lang="en-AU" dirty="0"/>
              <a:t>and the height of the water balloon is the </a:t>
            </a:r>
            <a:r>
              <a:rPr lang="en-AU" b="1" dirty="0">
                <a:solidFill>
                  <a:srgbClr val="00B050"/>
                </a:solidFill>
              </a:rPr>
              <a:t>independent variable</a:t>
            </a:r>
            <a:r>
              <a:rPr lang="en-AU" dirty="0"/>
              <a:t>.</a:t>
            </a:r>
          </a:p>
        </p:txBody>
      </p:sp>
    </p:spTree>
    <p:extLst>
      <p:ext uri="{BB962C8B-B14F-4D97-AF65-F5344CB8AC3E}">
        <p14:creationId xmlns:p14="http://schemas.microsoft.com/office/powerpoint/2010/main" val="734291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A7824-3EBF-4E12-8F94-AD89B79038DA}"/>
              </a:ext>
            </a:extLst>
          </p:cNvPr>
          <p:cNvSpPr>
            <a:spLocks noGrp="1"/>
          </p:cNvSpPr>
          <p:nvPr>
            <p:ph type="title"/>
          </p:nvPr>
        </p:nvSpPr>
        <p:spPr/>
        <p:txBody>
          <a:bodyPr/>
          <a:lstStyle/>
          <a:p>
            <a:r>
              <a:rPr lang="en-AU" dirty="0"/>
              <a:t>Choosing the Best ‘-</a:t>
            </a:r>
            <a:r>
              <a:rPr lang="en-AU" dirty="0" err="1"/>
              <a:t>er</a:t>
            </a:r>
            <a:r>
              <a:rPr lang="en-AU" dirty="0"/>
              <a:t>’ Words</a:t>
            </a:r>
          </a:p>
        </p:txBody>
      </p:sp>
      <p:sp>
        <p:nvSpPr>
          <p:cNvPr id="3" name="Content Placeholder 2">
            <a:extLst>
              <a:ext uri="{FF2B5EF4-FFF2-40B4-BE49-F238E27FC236}">
                <a16:creationId xmlns:a16="http://schemas.microsoft.com/office/drawing/2014/main" id="{9D2BB233-489B-4159-AF03-5F91182F03EB}"/>
              </a:ext>
            </a:extLst>
          </p:cNvPr>
          <p:cNvSpPr>
            <a:spLocks noGrp="1"/>
          </p:cNvSpPr>
          <p:nvPr>
            <p:ph idx="1"/>
          </p:nvPr>
        </p:nvSpPr>
        <p:spPr>
          <a:xfrm>
            <a:off x="838200" y="1825625"/>
            <a:ext cx="10515600" cy="1325563"/>
          </a:xfrm>
        </p:spPr>
        <p:txBody>
          <a:bodyPr/>
          <a:lstStyle/>
          <a:p>
            <a:pPr marL="0" indent="0">
              <a:buNone/>
            </a:pPr>
            <a:r>
              <a:rPr lang="en-AU" dirty="0"/>
              <a:t>‘-</a:t>
            </a:r>
            <a:r>
              <a:rPr lang="en-AU" dirty="0" err="1"/>
              <a:t>er</a:t>
            </a:r>
            <a:r>
              <a:rPr lang="en-AU" dirty="0"/>
              <a:t>’ words usually indicate a measurable value which can be tested scientifically. Look at the words in the table below. As a class, discuss other words which could be used to describe the state of something.</a:t>
            </a:r>
          </a:p>
        </p:txBody>
      </p:sp>
      <p:graphicFrame>
        <p:nvGraphicFramePr>
          <p:cNvPr id="5" name="Table 4">
            <a:extLst>
              <a:ext uri="{FF2B5EF4-FFF2-40B4-BE49-F238E27FC236}">
                <a16:creationId xmlns:a16="http://schemas.microsoft.com/office/drawing/2014/main" id="{F6CFADE2-E0E5-43E3-8F56-F3A668C7A6CC}"/>
              </a:ext>
            </a:extLst>
          </p:cNvPr>
          <p:cNvGraphicFramePr>
            <a:graphicFrameLocks noGrp="1"/>
          </p:cNvGraphicFramePr>
          <p:nvPr>
            <p:extLst>
              <p:ext uri="{D42A27DB-BD31-4B8C-83A1-F6EECF244321}">
                <p14:modId xmlns:p14="http://schemas.microsoft.com/office/powerpoint/2010/main" val="1806332481"/>
              </p:ext>
            </p:extLst>
          </p:nvPr>
        </p:nvGraphicFramePr>
        <p:xfrm>
          <a:off x="1318125" y="3286125"/>
          <a:ext cx="5948460" cy="2590800"/>
        </p:xfrm>
        <a:graphic>
          <a:graphicData uri="http://schemas.openxmlformats.org/drawingml/2006/table">
            <a:tbl>
              <a:tblPr firstRow="1" bandRow="1">
                <a:tableStyleId>{0E3FDE45-AF77-4B5C-9715-49D594BDF05E}</a:tableStyleId>
              </a:tblPr>
              <a:tblGrid>
                <a:gridCol w="1487115">
                  <a:extLst>
                    <a:ext uri="{9D8B030D-6E8A-4147-A177-3AD203B41FA5}">
                      <a16:colId xmlns:a16="http://schemas.microsoft.com/office/drawing/2014/main" val="2444546503"/>
                    </a:ext>
                  </a:extLst>
                </a:gridCol>
                <a:gridCol w="1487115">
                  <a:extLst>
                    <a:ext uri="{9D8B030D-6E8A-4147-A177-3AD203B41FA5}">
                      <a16:colId xmlns:a16="http://schemas.microsoft.com/office/drawing/2014/main" val="842474612"/>
                    </a:ext>
                  </a:extLst>
                </a:gridCol>
                <a:gridCol w="1487115">
                  <a:extLst>
                    <a:ext uri="{9D8B030D-6E8A-4147-A177-3AD203B41FA5}">
                      <a16:colId xmlns:a16="http://schemas.microsoft.com/office/drawing/2014/main" val="3618236149"/>
                    </a:ext>
                  </a:extLst>
                </a:gridCol>
                <a:gridCol w="1487115">
                  <a:extLst>
                    <a:ext uri="{9D8B030D-6E8A-4147-A177-3AD203B41FA5}">
                      <a16:colId xmlns:a16="http://schemas.microsoft.com/office/drawing/2014/main" val="3308872274"/>
                    </a:ext>
                  </a:extLst>
                </a:gridCol>
              </a:tblGrid>
              <a:tr h="476668">
                <a:tc>
                  <a:txBody>
                    <a:bodyPr/>
                    <a:lstStyle/>
                    <a:p>
                      <a:r>
                        <a:rPr lang="en-AU" sz="2800" b="0" dirty="0"/>
                        <a:t>faster</a:t>
                      </a:r>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2800" b="0" dirty="0"/>
                        <a:t>slower</a:t>
                      </a:r>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2800" b="0" dirty="0"/>
                        <a:t>brighter</a:t>
                      </a:r>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2800" b="0" dirty="0"/>
                        <a:t>dimmer</a:t>
                      </a:r>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1076091"/>
                  </a:ext>
                </a:extLst>
              </a:tr>
              <a:tr h="476668">
                <a:tc>
                  <a:txBody>
                    <a:bodyPr/>
                    <a:lstStyle/>
                    <a:p>
                      <a:r>
                        <a:rPr lang="en-AU" sz="2800" dirty="0"/>
                        <a:t>smaller</a:t>
                      </a:r>
                    </a:p>
                  </a:txBody>
                  <a:tcPr>
                    <a:lnT w="12700" cap="flat" cmpd="sng" algn="ctr">
                      <a:noFill/>
                      <a:prstDash val="solid"/>
                      <a:round/>
                      <a:headEnd type="none" w="med" len="med"/>
                      <a:tailEnd type="none" w="med" len="med"/>
                    </a:lnT>
                  </a:tcPr>
                </a:tc>
                <a:tc>
                  <a:txBody>
                    <a:bodyPr/>
                    <a:lstStyle/>
                    <a:p>
                      <a:r>
                        <a:rPr lang="en-AU" sz="2800" dirty="0"/>
                        <a:t>bigger</a:t>
                      </a:r>
                    </a:p>
                  </a:txBody>
                  <a:tcPr>
                    <a:lnT w="12700" cap="flat" cmpd="sng" algn="ctr">
                      <a:noFill/>
                      <a:prstDash val="solid"/>
                      <a:round/>
                      <a:headEnd type="none" w="med" len="med"/>
                      <a:tailEnd type="none" w="med" len="med"/>
                    </a:lnT>
                  </a:tcPr>
                </a:tc>
                <a:tc>
                  <a:txBody>
                    <a:bodyPr/>
                    <a:lstStyle/>
                    <a:p>
                      <a:r>
                        <a:rPr lang="en-AU" sz="2800" dirty="0"/>
                        <a:t>quieter</a:t>
                      </a:r>
                    </a:p>
                  </a:txBody>
                  <a:tcPr>
                    <a:lnT w="12700" cap="flat" cmpd="sng" algn="ctr">
                      <a:noFill/>
                      <a:prstDash val="solid"/>
                      <a:round/>
                      <a:headEnd type="none" w="med" len="med"/>
                      <a:tailEnd type="none" w="med" len="med"/>
                    </a:lnT>
                  </a:tcPr>
                </a:tc>
                <a:tc>
                  <a:txBody>
                    <a:bodyPr/>
                    <a:lstStyle/>
                    <a:p>
                      <a:r>
                        <a:rPr lang="en-AU" sz="2800" dirty="0"/>
                        <a:t>louder</a:t>
                      </a:r>
                    </a:p>
                  </a:txBody>
                  <a:tcPr>
                    <a:lnT w="12700" cap="flat" cmpd="sng" algn="ctr">
                      <a:noFill/>
                      <a:prstDash val="solid"/>
                      <a:round/>
                      <a:headEnd type="none" w="med" len="med"/>
                      <a:tailEnd type="none" w="med" len="med"/>
                    </a:lnT>
                  </a:tcPr>
                </a:tc>
                <a:extLst>
                  <a:ext uri="{0D108BD9-81ED-4DB2-BD59-A6C34878D82A}">
                    <a16:rowId xmlns:a16="http://schemas.microsoft.com/office/drawing/2014/main" val="312589809"/>
                  </a:ext>
                </a:extLst>
              </a:tr>
              <a:tr h="476668">
                <a:tc>
                  <a:txBody>
                    <a:bodyPr/>
                    <a:lstStyle/>
                    <a:p>
                      <a:r>
                        <a:rPr lang="en-AU" sz="2800" dirty="0"/>
                        <a:t>higher</a:t>
                      </a:r>
                    </a:p>
                  </a:txBody>
                  <a:tcPr/>
                </a:tc>
                <a:tc>
                  <a:txBody>
                    <a:bodyPr/>
                    <a:lstStyle/>
                    <a:p>
                      <a:r>
                        <a:rPr lang="en-AU" sz="2800" dirty="0"/>
                        <a:t>lower</a:t>
                      </a:r>
                    </a:p>
                  </a:txBody>
                  <a:tcPr/>
                </a:tc>
                <a:tc>
                  <a:txBody>
                    <a:bodyPr/>
                    <a:lstStyle/>
                    <a:p>
                      <a:r>
                        <a:rPr lang="en-AU" sz="2800" dirty="0"/>
                        <a:t>thicker</a:t>
                      </a:r>
                    </a:p>
                  </a:txBody>
                  <a:tcPr/>
                </a:tc>
                <a:tc>
                  <a:txBody>
                    <a:bodyPr/>
                    <a:lstStyle/>
                    <a:p>
                      <a:r>
                        <a:rPr lang="en-AU" sz="2800" dirty="0"/>
                        <a:t>thinner</a:t>
                      </a:r>
                    </a:p>
                  </a:txBody>
                  <a:tcPr/>
                </a:tc>
                <a:extLst>
                  <a:ext uri="{0D108BD9-81ED-4DB2-BD59-A6C34878D82A}">
                    <a16:rowId xmlns:a16="http://schemas.microsoft.com/office/drawing/2014/main" val="1846719320"/>
                  </a:ext>
                </a:extLst>
              </a:tr>
              <a:tr h="476668">
                <a:tc>
                  <a:txBody>
                    <a:bodyPr/>
                    <a:lstStyle/>
                    <a:p>
                      <a:r>
                        <a:rPr lang="en-AU" sz="2800" dirty="0"/>
                        <a:t>colder</a:t>
                      </a:r>
                    </a:p>
                  </a:txBody>
                  <a:tcPr/>
                </a:tc>
                <a:tc>
                  <a:txBody>
                    <a:bodyPr/>
                    <a:lstStyle/>
                    <a:p>
                      <a:r>
                        <a:rPr lang="en-AU" sz="2800" dirty="0"/>
                        <a:t>hotter</a:t>
                      </a:r>
                    </a:p>
                  </a:txBody>
                  <a:tcPr/>
                </a:tc>
                <a:tc>
                  <a:txBody>
                    <a:bodyPr/>
                    <a:lstStyle/>
                    <a:p>
                      <a:r>
                        <a:rPr lang="en-AU" sz="2800" dirty="0"/>
                        <a:t>lesser</a:t>
                      </a:r>
                    </a:p>
                  </a:txBody>
                  <a:tcPr/>
                </a:tc>
                <a:tc>
                  <a:txBody>
                    <a:bodyPr/>
                    <a:lstStyle/>
                    <a:p>
                      <a:r>
                        <a:rPr lang="en-AU" sz="2800" dirty="0"/>
                        <a:t>greater</a:t>
                      </a:r>
                    </a:p>
                  </a:txBody>
                  <a:tcPr/>
                </a:tc>
                <a:extLst>
                  <a:ext uri="{0D108BD9-81ED-4DB2-BD59-A6C34878D82A}">
                    <a16:rowId xmlns:a16="http://schemas.microsoft.com/office/drawing/2014/main" val="4141938857"/>
                  </a:ext>
                </a:extLst>
              </a:tr>
              <a:tr h="476668">
                <a:tc>
                  <a:txBody>
                    <a:bodyPr/>
                    <a:lstStyle/>
                    <a:p>
                      <a:r>
                        <a:rPr lang="en-AU" sz="2800" dirty="0"/>
                        <a:t>harder</a:t>
                      </a:r>
                    </a:p>
                  </a:txBody>
                  <a:tcPr/>
                </a:tc>
                <a:tc>
                  <a:txBody>
                    <a:bodyPr/>
                    <a:lstStyle/>
                    <a:p>
                      <a:r>
                        <a:rPr lang="en-AU" sz="2800" dirty="0"/>
                        <a:t>softer</a:t>
                      </a:r>
                    </a:p>
                  </a:txBody>
                  <a:tcPr/>
                </a:tc>
                <a:tc>
                  <a:txBody>
                    <a:bodyPr/>
                    <a:lstStyle/>
                    <a:p>
                      <a:r>
                        <a:rPr lang="en-AU" sz="2800" dirty="0"/>
                        <a:t>further</a:t>
                      </a:r>
                    </a:p>
                  </a:txBody>
                  <a:tcPr/>
                </a:tc>
                <a:tc>
                  <a:txBody>
                    <a:bodyPr/>
                    <a:lstStyle/>
                    <a:p>
                      <a:r>
                        <a:rPr lang="en-AU" sz="2800" dirty="0"/>
                        <a:t>nearer</a:t>
                      </a:r>
                    </a:p>
                  </a:txBody>
                  <a:tcPr/>
                </a:tc>
                <a:extLst>
                  <a:ext uri="{0D108BD9-81ED-4DB2-BD59-A6C34878D82A}">
                    <a16:rowId xmlns:a16="http://schemas.microsoft.com/office/drawing/2014/main" val="2942430190"/>
                  </a:ext>
                </a:extLst>
              </a:tr>
            </a:tbl>
          </a:graphicData>
        </a:graphic>
      </p:graphicFrame>
      <p:pic>
        <p:nvPicPr>
          <p:cNvPr id="7" name="Picture 6">
            <a:extLst>
              <a:ext uri="{FF2B5EF4-FFF2-40B4-BE49-F238E27FC236}">
                <a16:creationId xmlns:a16="http://schemas.microsoft.com/office/drawing/2014/main" id="{3213062F-816B-45B3-8C73-3DDDE883CE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9342" y="3151188"/>
            <a:ext cx="3064533" cy="4833182"/>
          </a:xfrm>
          <a:prstGeom prst="rect">
            <a:avLst/>
          </a:prstGeom>
        </p:spPr>
      </p:pic>
    </p:spTree>
    <p:extLst>
      <p:ext uri="{BB962C8B-B14F-4D97-AF65-F5344CB8AC3E}">
        <p14:creationId xmlns:p14="http://schemas.microsoft.com/office/powerpoint/2010/main" val="23930350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ching Presentation - What's the Use" id="{2D4DC937-F072-432E-9F9A-3D052E8DB87E}" vid="{0A80B51B-1D28-4081-82A4-81B7396E9E6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ching Presentation - What's the Use" id="{2D4DC937-F072-432E-9F9A-3D052E8DB87E}" vid="{090A930F-F5BD-489C-89AA-95924969C56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524</Words>
  <Application>Microsoft Office PowerPoint</Application>
  <PresentationFormat>Widescreen</PresentationFormat>
  <Paragraphs>47</Paragraphs>
  <Slides>10</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Calibri Light</vt:lpstr>
      <vt:lpstr>Office Theme</vt:lpstr>
      <vt:lpstr>Custom Design</vt:lpstr>
      <vt:lpstr>Teacher Notes</vt:lpstr>
      <vt:lpstr>PowerPoint Presentation</vt:lpstr>
      <vt:lpstr>Symbols</vt:lpstr>
      <vt:lpstr>PowerPoint Presentation</vt:lpstr>
      <vt:lpstr>What is a Hypothesis?</vt:lpstr>
      <vt:lpstr>A Hypothesis in Science</vt:lpstr>
      <vt:lpstr>Developing a Scientific Hypothesis</vt:lpstr>
      <vt:lpstr>The Two ‘-er’s</vt:lpstr>
      <vt:lpstr>Choosing the Best ‘-er’ Words</vt:lpstr>
      <vt:lpstr>Writing a Hypothesis - Independent Task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Notes</dc:title>
  <dc:creator>Kristian Wells</dc:creator>
  <cp:lastModifiedBy>Steph Mulrooney</cp:lastModifiedBy>
  <cp:revision>34</cp:revision>
  <dcterms:created xsi:type="dcterms:W3CDTF">2018-10-11T00:57:55Z</dcterms:created>
  <dcterms:modified xsi:type="dcterms:W3CDTF">2018-10-30T00:55:35Z</dcterms:modified>
</cp:coreProperties>
</file>